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ulu Font TH" panose="020B0604020202020204" charset="-34"/>
      <p:regular r:id="rId19"/>
    </p:embeddedFont>
    <p:embeddedFont>
      <p:font typeface="Lulu Font TH Italics" panose="020B0604020202020204" charset="-34"/>
      <p:regular r:id="rId20"/>
    </p:embeddedFont>
    <p:embeddedFont>
      <p:font typeface="Open Sans" panose="020B0606030504020204" pitchFamily="34" charset="0"/>
      <p:regular r:id="rId21"/>
    </p:embeddedFont>
    <p:embeddedFont>
      <p:font typeface="Open Sans Bold" panose="020B0806030504020204" charset="0"/>
      <p:regular r:id="rId22"/>
    </p:embeddedFont>
    <p:embeddedFont>
      <p:font typeface="Open Sans Bold Italics" panose="020B0604020202020204" charset="0"/>
      <p:regular r:id="rId23"/>
    </p:embeddedFont>
    <p:embeddedFont>
      <p:font typeface="Open Sans Italics" panose="020B0604020202020204" charset="0"/>
      <p:regular r:id="rId24"/>
    </p:embeddedFont>
    <p:embeddedFont>
      <p:font typeface="Open Sans Light" panose="020B0306030504020204" pitchFamily="34" charset="0"/>
      <p:regular r:id="rId25"/>
    </p:embeddedFont>
    <p:embeddedFont>
      <p:font typeface="Open Sans Light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3" Type="http://schemas.openxmlformats.org/officeDocument/2006/relationships/image" Target="../media/image46.svg"/><Relationship Id="rId7" Type="http://schemas.openxmlformats.org/officeDocument/2006/relationships/image" Target="../media/image33.png"/><Relationship Id="rId12" Type="http://schemas.openxmlformats.org/officeDocument/2006/relationships/image" Target="../media/image51.png"/><Relationship Id="rId17" Type="http://schemas.openxmlformats.org/officeDocument/2006/relationships/image" Target="../media/image13.svg"/><Relationship Id="rId2" Type="http://schemas.openxmlformats.org/officeDocument/2006/relationships/image" Target="../media/image4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28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48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2.png"/><Relationship Id="rId3" Type="http://schemas.openxmlformats.org/officeDocument/2006/relationships/image" Target="../media/image46.svg"/><Relationship Id="rId7" Type="http://schemas.openxmlformats.org/officeDocument/2006/relationships/image" Target="../media/image28.svg"/><Relationship Id="rId12" Type="http://schemas.openxmlformats.org/officeDocument/2006/relationships/image" Target="../media/image7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5.png"/><Relationship Id="rId5" Type="http://schemas.openxmlformats.org/officeDocument/2006/relationships/image" Target="../media/image79.svg"/><Relationship Id="rId10" Type="http://schemas.openxmlformats.org/officeDocument/2006/relationships/image" Target="../media/image81.sv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79.svg"/><Relationship Id="rId3" Type="http://schemas.openxmlformats.org/officeDocument/2006/relationships/image" Target="../media/image46.svg"/><Relationship Id="rId7" Type="http://schemas.openxmlformats.org/officeDocument/2006/relationships/image" Target="../media/image83.png"/><Relationship Id="rId12" Type="http://schemas.openxmlformats.org/officeDocument/2006/relationships/image" Target="../media/image7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7.svg"/><Relationship Id="rId5" Type="http://schemas.openxmlformats.org/officeDocument/2006/relationships/image" Target="../media/image28.svg"/><Relationship Id="rId15" Type="http://schemas.openxmlformats.org/officeDocument/2006/relationships/image" Target="../media/image89.svg"/><Relationship Id="rId10" Type="http://schemas.openxmlformats.org/officeDocument/2006/relationships/image" Target="../media/image86.png"/><Relationship Id="rId4" Type="http://schemas.openxmlformats.org/officeDocument/2006/relationships/image" Target="../media/image27.png"/><Relationship Id="rId9" Type="http://schemas.openxmlformats.org/officeDocument/2006/relationships/image" Target="../media/image85.svg"/><Relationship Id="rId1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svg"/><Relationship Id="rId2" Type="http://schemas.openxmlformats.org/officeDocument/2006/relationships/image" Target="../media/image24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6.sv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svg"/><Relationship Id="rId3" Type="http://schemas.openxmlformats.org/officeDocument/2006/relationships/image" Target="../media/image37.svg"/><Relationship Id="rId7" Type="http://schemas.openxmlformats.org/officeDocument/2006/relationships/image" Target="../media/image28.svg"/><Relationship Id="rId12" Type="http://schemas.openxmlformats.org/officeDocument/2006/relationships/image" Target="../media/image12.png"/><Relationship Id="rId2" Type="http://schemas.openxmlformats.org/officeDocument/2006/relationships/image" Target="../media/image36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2.svg"/><Relationship Id="rId5" Type="http://schemas.openxmlformats.org/officeDocument/2006/relationships/image" Target="../media/image39.sv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2.png"/><Relationship Id="rId3" Type="http://schemas.openxmlformats.org/officeDocument/2006/relationships/image" Target="../media/image46.svg"/><Relationship Id="rId7" Type="http://schemas.openxmlformats.org/officeDocument/2006/relationships/image" Target="../media/image33.png"/><Relationship Id="rId12" Type="http://schemas.openxmlformats.org/officeDocument/2006/relationships/image" Target="../media/image51.png"/><Relationship Id="rId17" Type="http://schemas.openxmlformats.org/officeDocument/2006/relationships/image" Target="../media/image13.svg"/><Relationship Id="rId2" Type="http://schemas.openxmlformats.org/officeDocument/2006/relationships/image" Target="../media/image4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0.svg"/><Relationship Id="rId5" Type="http://schemas.openxmlformats.org/officeDocument/2006/relationships/image" Target="../media/image28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48.sv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4.svg"/><Relationship Id="rId7" Type="http://schemas.openxmlformats.org/officeDocument/2006/relationships/image" Target="../media/image28.svg"/><Relationship Id="rId12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3.svg"/><Relationship Id="rId5" Type="http://schemas.openxmlformats.org/officeDocument/2006/relationships/image" Target="../media/image39.svg"/><Relationship Id="rId10" Type="http://schemas.openxmlformats.org/officeDocument/2006/relationships/image" Target="../media/image12.png"/><Relationship Id="rId4" Type="http://schemas.openxmlformats.org/officeDocument/2006/relationships/image" Target="../media/image38.png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39.svg"/><Relationship Id="rId7" Type="http://schemas.openxmlformats.org/officeDocument/2006/relationships/image" Target="../media/image5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1.png"/><Relationship Id="rId5" Type="http://schemas.openxmlformats.org/officeDocument/2006/relationships/image" Target="../media/image28.svg"/><Relationship Id="rId10" Type="http://schemas.openxmlformats.org/officeDocument/2006/relationships/image" Target="../media/image60.png"/><Relationship Id="rId4" Type="http://schemas.openxmlformats.org/officeDocument/2006/relationships/image" Target="../media/image27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6.png"/><Relationship Id="rId5" Type="http://schemas.openxmlformats.org/officeDocument/2006/relationships/image" Target="../media/image28.svg"/><Relationship Id="rId10" Type="http://schemas.openxmlformats.org/officeDocument/2006/relationships/image" Target="../media/image65.svg"/><Relationship Id="rId4" Type="http://schemas.openxmlformats.org/officeDocument/2006/relationships/image" Target="../media/image27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2.png"/><Relationship Id="rId3" Type="http://schemas.openxmlformats.org/officeDocument/2006/relationships/image" Target="../media/image58.svg"/><Relationship Id="rId7" Type="http://schemas.openxmlformats.org/officeDocument/2006/relationships/image" Target="../media/image28.svg"/><Relationship Id="rId12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0.svg"/><Relationship Id="rId5" Type="http://schemas.openxmlformats.org/officeDocument/2006/relationships/image" Target="../media/image39.svg"/><Relationship Id="rId10" Type="http://schemas.openxmlformats.org/officeDocument/2006/relationships/image" Target="../media/image69.png"/><Relationship Id="rId4" Type="http://schemas.openxmlformats.org/officeDocument/2006/relationships/image" Target="../media/image38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6.sv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7.png"/><Relationship Id="rId5" Type="http://schemas.openxmlformats.org/officeDocument/2006/relationships/image" Target="../media/image28.svg"/><Relationship Id="rId10" Type="http://schemas.openxmlformats.org/officeDocument/2006/relationships/image" Target="../media/image76.svg"/><Relationship Id="rId4" Type="http://schemas.openxmlformats.org/officeDocument/2006/relationships/image" Target="../media/image27.pn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1457">
            <a:off x="746089" y="3703160"/>
            <a:ext cx="16868137" cy="5486356"/>
          </a:xfrm>
          <a:custGeom>
            <a:avLst/>
            <a:gdLst/>
            <a:ahLst/>
            <a:cxnLst/>
            <a:rect l="l" t="t" r="r" b="b"/>
            <a:pathLst>
              <a:path w="16868137" h="5486356">
                <a:moveTo>
                  <a:pt x="0" y="0"/>
                </a:moveTo>
                <a:lnTo>
                  <a:pt x="16868137" y="0"/>
                </a:lnTo>
                <a:lnTo>
                  <a:pt x="16868137" y="5486355"/>
                </a:lnTo>
                <a:lnTo>
                  <a:pt x="0" y="548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-1262289" y="4458820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2" y="0"/>
                </a:lnTo>
                <a:lnTo>
                  <a:pt x="3911992" y="4548828"/>
                </a:lnTo>
                <a:lnTo>
                  <a:pt x="0" y="4548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5946139" y="4171923"/>
            <a:ext cx="3911992" cy="4548828"/>
          </a:xfrm>
          <a:custGeom>
            <a:avLst/>
            <a:gdLst/>
            <a:ahLst/>
            <a:cxnLst/>
            <a:rect l="l" t="t" r="r" b="b"/>
            <a:pathLst>
              <a:path w="3911992" h="4548828">
                <a:moveTo>
                  <a:pt x="0" y="0"/>
                </a:moveTo>
                <a:lnTo>
                  <a:pt x="3911993" y="0"/>
                </a:lnTo>
                <a:lnTo>
                  <a:pt x="3911993" y="4548829"/>
                </a:lnTo>
                <a:lnTo>
                  <a:pt x="0" y="454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264327">
            <a:off x="1708" y="10239638"/>
            <a:ext cx="38429" cy="45954"/>
          </a:xfrm>
          <a:custGeom>
            <a:avLst/>
            <a:gdLst/>
            <a:ahLst/>
            <a:cxnLst/>
            <a:rect l="l" t="t" r="r" b="b"/>
            <a:pathLst>
              <a:path w="38429" h="45954">
                <a:moveTo>
                  <a:pt x="0" y="0"/>
                </a:moveTo>
                <a:lnTo>
                  <a:pt x="38429" y="0"/>
                </a:lnTo>
                <a:lnTo>
                  <a:pt x="38429" y="45954"/>
                </a:lnTo>
                <a:lnTo>
                  <a:pt x="0" y="459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63952" y="9083848"/>
            <a:ext cx="4935668" cy="1254967"/>
          </a:xfrm>
          <a:custGeom>
            <a:avLst/>
            <a:gdLst/>
            <a:ahLst/>
            <a:cxnLst/>
            <a:rect l="l" t="t" r="r" b="b"/>
            <a:pathLst>
              <a:path w="4935668" h="1254967">
                <a:moveTo>
                  <a:pt x="0" y="0"/>
                </a:moveTo>
                <a:lnTo>
                  <a:pt x="4935668" y="0"/>
                </a:lnTo>
                <a:lnTo>
                  <a:pt x="4935668" y="1254967"/>
                </a:lnTo>
                <a:lnTo>
                  <a:pt x="0" y="1254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14" t="-3792" b="-3999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-716068" y="930358"/>
            <a:ext cx="6084088" cy="2410820"/>
          </a:xfrm>
          <a:custGeom>
            <a:avLst/>
            <a:gdLst/>
            <a:ahLst/>
            <a:cxnLst/>
            <a:rect l="l" t="t" r="r" b="b"/>
            <a:pathLst>
              <a:path w="6084088" h="2410820">
                <a:moveTo>
                  <a:pt x="0" y="0"/>
                </a:moveTo>
                <a:lnTo>
                  <a:pt x="6084088" y="0"/>
                </a:lnTo>
                <a:lnTo>
                  <a:pt x="6084088" y="2410820"/>
                </a:lnTo>
                <a:lnTo>
                  <a:pt x="0" y="2410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 rot="-101457">
            <a:off x="2543622" y="2137277"/>
            <a:ext cx="13287966" cy="4321906"/>
          </a:xfrm>
          <a:custGeom>
            <a:avLst/>
            <a:gdLst/>
            <a:ahLst/>
            <a:cxnLst/>
            <a:rect l="l" t="t" r="r" b="b"/>
            <a:pathLst>
              <a:path w="13287966" h="4321906">
                <a:moveTo>
                  <a:pt x="0" y="0"/>
                </a:moveTo>
                <a:lnTo>
                  <a:pt x="13287966" y="0"/>
                </a:lnTo>
                <a:lnTo>
                  <a:pt x="13287966" y="4321906"/>
                </a:lnTo>
                <a:lnTo>
                  <a:pt x="0" y="4321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3946208" y="6499459"/>
            <a:ext cx="10703426" cy="3277924"/>
          </a:xfrm>
          <a:custGeom>
            <a:avLst/>
            <a:gdLst/>
            <a:ahLst/>
            <a:cxnLst/>
            <a:rect l="l" t="t" r="r" b="b"/>
            <a:pathLst>
              <a:path w="10703426" h="3277924">
                <a:moveTo>
                  <a:pt x="0" y="0"/>
                </a:moveTo>
                <a:lnTo>
                  <a:pt x="10703426" y="0"/>
                </a:lnTo>
                <a:lnTo>
                  <a:pt x="10703426" y="3277924"/>
                </a:lnTo>
                <a:lnTo>
                  <a:pt x="0" y="327792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TextBox 11"/>
          <p:cNvSpPr txBox="1"/>
          <p:nvPr/>
        </p:nvSpPr>
        <p:spPr>
          <a:xfrm>
            <a:off x="3855036" y="3030062"/>
            <a:ext cx="10885771" cy="268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45"/>
              </a:lnSpc>
            </a:pPr>
            <a:r>
              <a:rPr lang="en-US" sz="10043">
                <a:solidFill>
                  <a:srgbClr val="FFFFFF"/>
                </a:solidFill>
                <a:latin typeface="Lulu Font TH"/>
                <a:ea typeface="Lulu Font TH"/>
                <a:cs typeface="Lulu Font TH"/>
                <a:sym typeface="Lulu Font TH"/>
              </a:rPr>
              <a:t>Welkom bij Broeders Driegaaien</a:t>
            </a:r>
          </a:p>
        </p:txBody>
      </p:sp>
      <p:sp>
        <p:nvSpPr>
          <p:cNvPr id="12" name="Freeform 12"/>
          <p:cNvSpPr/>
          <p:nvPr/>
        </p:nvSpPr>
        <p:spPr>
          <a:xfrm rot="-1218449">
            <a:off x="3505429" y="4363492"/>
            <a:ext cx="478581" cy="572294"/>
          </a:xfrm>
          <a:custGeom>
            <a:avLst/>
            <a:gdLst/>
            <a:ahLst/>
            <a:cxnLst/>
            <a:rect l="l" t="t" r="r" b="b"/>
            <a:pathLst>
              <a:path w="478581" h="572294">
                <a:moveTo>
                  <a:pt x="0" y="0"/>
                </a:moveTo>
                <a:lnTo>
                  <a:pt x="478581" y="0"/>
                </a:lnTo>
                <a:lnTo>
                  <a:pt x="478581" y="572294"/>
                </a:lnTo>
                <a:lnTo>
                  <a:pt x="0" y="5722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Freeform 13"/>
          <p:cNvSpPr/>
          <p:nvPr/>
        </p:nvSpPr>
        <p:spPr>
          <a:xfrm rot="-227018">
            <a:off x="14388167" y="4442334"/>
            <a:ext cx="410357" cy="490711"/>
          </a:xfrm>
          <a:custGeom>
            <a:avLst/>
            <a:gdLst/>
            <a:ahLst/>
            <a:cxnLst/>
            <a:rect l="l" t="t" r="r" b="b"/>
            <a:pathLst>
              <a:path w="410357" h="490711">
                <a:moveTo>
                  <a:pt x="0" y="0"/>
                </a:moveTo>
                <a:lnTo>
                  <a:pt x="410357" y="0"/>
                </a:lnTo>
                <a:lnTo>
                  <a:pt x="410357" y="490711"/>
                </a:lnTo>
                <a:lnTo>
                  <a:pt x="0" y="49071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 rot="264327">
            <a:off x="18272083" y="558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5"/>
                </a:lnTo>
                <a:lnTo>
                  <a:pt x="0" y="1822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1447441">
            <a:off x="2072049" y="6894415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4" y="0"/>
                </a:lnTo>
                <a:lnTo>
                  <a:pt x="919474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1447441">
            <a:off x="15486403" y="6853579"/>
            <a:ext cx="919473" cy="611868"/>
          </a:xfrm>
          <a:custGeom>
            <a:avLst/>
            <a:gdLst/>
            <a:ahLst/>
            <a:cxnLst/>
            <a:rect l="l" t="t" r="r" b="b"/>
            <a:pathLst>
              <a:path w="919473" h="611868">
                <a:moveTo>
                  <a:pt x="0" y="0"/>
                </a:moveTo>
                <a:lnTo>
                  <a:pt x="919473" y="0"/>
                </a:lnTo>
                <a:lnTo>
                  <a:pt x="919473" y="611868"/>
                </a:lnTo>
                <a:lnTo>
                  <a:pt x="0" y="6118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 flipH="1">
            <a:off x="693707" y="930358"/>
            <a:ext cx="2407595" cy="1673278"/>
          </a:xfrm>
          <a:custGeom>
            <a:avLst/>
            <a:gdLst/>
            <a:ahLst/>
            <a:cxnLst/>
            <a:rect l="l" t="t" r="r" b="b"/>
            <a:pathLst>
              <a:path w="2407595" h="1673278">
                <a:moveTo>
                  <a:pt x="2407594" y="0"/>
                </a:moveTo>
                <a:lnTo>
                  <a:pt x="0" y="0"/>
                </a:lnTo>
                <a:lnTo>
                  <a:pt x="0" y="1673278"/>
                </a:lnTo>
                <a:lnTo>
                  <a:pt x="2407594" y="1673278"/>
                </a:lnTo>
                <a:lnTo>
                  <a:pt x="2407594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 rot="2105584">
            <a:off x="15533632" y="954853"/>
            <a:ext cx="2077144" cy="2103921"/>
          </a:xfrm>
          <a:custGeom>
            <a:avLst/>
            <a:gdLst/>
            <a:ahLst/>
            <a:cxnLst/>
            <a:rect l="l" t="t" r="r" b="b"/>
            <a:pathLst>
              <a:path w="2077144" h="2103921">
                <a:moveTo>
                  <a:pt x="0" y="0"/>
                </a:moveTo>
                <a:lnTo>
                  <a:pt x="2077144" y="0"/>
                </a:lnTo>
                <a:lnTo>
                  <a:pt x="2077144" y="2103921"/>
                </a:lnTo>
                <a:lnTo>
                  <a:pt x="0" y="210392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606835" y="-197719"/>
            <a:ext cx="16750567" cy="10822661"/>
          </a:xfrm>
          <a:custGeom>
            <a:avLst/>
            <a:gdLst/>
            <a:ahLst/>
            <a:cxnLst/>
            <a:rect l="l" t="t" r="r" b="b"/>
            <a:pathLst>
              <a:path w="16750567" h="10822661">
                <a:moveTo>
                  <a:pt x="0" y="0"/>
                </a:moveTo>
                <a:lnTo>
                  <a:pt x="16750567" y="0"/>
                </a:lnTo>
                <a:lnTo>
                  <a:pt x="16750567" y="10822661"/>
                </a:lnTo>
                <a:lnTo>
                  <a:pt x="0" y="1082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3586947" y="5917507"/>
            <a:ext cx="3491552" cy="1602021"/>
            <a:chOff x="0" y="0"/>
            <a:chExt cx="919586" cy="421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9586" cy="421932"/>
            </a:xfrm>
            <a:custGeom>
              <a:avLst/>
              <a:gdLst/>
              <a:ahLst/>
              <a:cxnLst/>
              <a:rect l="l" t="t" r="r" b="b"/>
              <a:pathLst>
                <a:path w="919586" h="421932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26586"/>
                  </a:lnTo>
                  <a:cubicBezTo>
                    <a:pt x="919586" y="351874"/>
                    <a:pt x="909541" y="376125"/>
                    <a:pt x="891660" y="394006"/>
                  </a:cubicBezTo>
                  <a:cubicBezTo>
                    <a:pt x="873779" y="411886"/>
                    <a:pt x="849528" y="421932"/>
                    <a:pt x="824241" y="421932"/>
                  </a:cubicBezTo>
                  <a:lnTo>
                    <a:pt x="95345" y="421932"/>
                  </a:lnTo>
                  <a:cubicBezTo>
                    <a:pt x="70058" y="421932"/>
                    <a:pt x="45807" y="411886"/>
                    <a:pt x="27926" y="394006"/>
                  </a:cubicBezTo>
                  <a:cubicBezTo>
                    <a:pt x="10045" y="376125"/>
                    <a:pt x="0" y="351874"/>
                    <a:pt x="0" y="326586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19586" cy="460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88272" y="5867024"/>
            <a:ext cx="3491552" cy="1652504"/>
            <a:chOff x="0" y="0"/>
            <a:chExt cx="919586" cy="4352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9586" cy="435227"/>
            </a:xfrm>
            <a:custGeom>
              <a:avLst/>
              <a:gdLst/>
              <a:ahLst/>
              <a:cxnLst/>
              <a:rect l="l" t="t" r="r" b="b"/>
              <a:pathLst>
                <a:path w="919586" h="435227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39882"/>
                  </a:lnTo>
                  <a:cubicBezTo>
                    <a:pt x="919586" y="365169"/>
                    <a:pt x="909541" y="389421"/>
                    <a:pt x="891660" y="407301"/>
                  </a:cubicBezTo>
                  <a:cubicBezTo>
                    <a:pt x="873779" y="425182"/>
                    <a:pt x="849528" y="435227"/>
                    <a:pt x="824241" y="435227"/>
                  </a:cubicBezTo>
                  <a:lnTo>
                    <a:pt x="95345" y="435227"/>
                  </a:lnTo>
                  <a:cubicBezTo>
                    <a:pt x="70058" y="435227"/>
                    <a:pt x="45807" y="425182"/>
                    <a:pt x="27926" y="407301"/>
                  </a:cubicBezTo>
                  <a:cubicBezTo>
                    <a:pt x="10045" y="389421"/>
                    <a:pt x="0" y="365169"/>
                    <a:pt x="0" y="339882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19586" cy="47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89374" y="5917507"/>
            <a:ext cx="3491552" cy="1602021"/>
            <a:chOff x="0" y="0"/>
            <a:chExt cx="919586" cy="421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9586" cy="421932"/>
            </a:xfrm>
            <a:custGeom>
              <a:avLst/>
              <a:gdLst/>
              <a:ahLst/>
              <a:cxnLst/>
              <a:rect l="l" t="t" r="r" b="b"/>
              <a:pathLst>
                <a:path w="919586" h="421932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26586"/>
                  </a:lnTo>
                  <a:cubicBezTo>
                    <a:pt x="919586" y="351874"/>
                    <a:pt x="909541" y="376125"/>
                    <a:pt x="891660" y="394006"/>
                  </a:cubicBezTo>
                  <a:cubicBezTo>
                    <a:pt x="873779" y="411886"/>
                    <a:pt x="849528" y="421932"/>
                    <a:pt x="824241" y="421932"/>
                  </a:cubicBezTo>
                  <a:lnTo>
                    <a:pt x="95345" y="421932"/>
                  </a:lnTo>
                  <a:cubicBezTo>
                    <a:pt x="70058" y="421932"/>
                    <a:pt x="45807" y="411886"/>
                    <a:pt x="27926" y="394006"/>
                  </a:cubicBezTo>
                  <a:cubicBezTo>
                    <a:pt x="10045" y="376125"/>
                    <a:pt x="0" y="351874"/>
                    <a:pt x="0" y="326586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9586" cy="460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280799" y="6181725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871949" y="6543565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 rot="1048390">
            <a:off x="13823394" y="-130996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 rot="1329033">
            <a:off x="3239877" y="1654922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827489" y="1380827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11458513" y="6064569"/>
            <a:ext cx="3114210" cy="1269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38"/>
              </a:lnSpc>
              <a:spcBef>
                <a:spcPct val="0"/>
              </a:spcBef>
            </a:pPr>
            <a:r>
              <a:rPr lang="en-US" sz="2456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BREDE ONTWIKKELING EN WELBEVINDEN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825008" y="2212369"/>
            <a:ext cx="9655918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Onze onderwijsvisie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896462" y="6233501"/>
            <a:ext cx="2840329" cy="80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37"/>
              </a:lnSpc>
              <a:spcBef>
                <a:spcPct val="0"/>
              </a:spcBef>
            </a:pPr>
            <a:r>
              <a:rPr lang="en-US" sz="2312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HOGE VERWACHTINGEN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999739" y="3999985"/>
            <a:ext cx="3481187" cy="1621058"/>
            <a:chOff x="0" y="0"/>
            <a:chExt cx="916856" cy="4269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16856" cy="426945"/>
            </a:xfrm>
            <a:custGeom>
              <a:avLst/>
              <a:gdLst/>
              <a:ahLst/>
              <a:cxnLst/>
              <a:rect l="l" t="t" r="r" b="b"/>
              <a:pathLst>
                <a:path w="916856" h="426945">
                  <a:moveTo>
                    <a:pt x="95629" y="0"/>
                  </a:moveTo>
                  <a:lnTo>
                    <a:pt x="821227" y="0"/>
                  </a:lnTo>
                  <a:cubicBezTo>
                    <a:pt x="874041" y="0"/>
                    <a:pt x="916856" y="42815"/>
                    <a:pt x="916856" y="95629"/>
                  </a:cubicBezTo>
                  <a:lnTo>
                    <a:pt x="916856" y="331316"/>
                  </a:lnTo>
                  <a:cubicBezTo>
                    <a:pt x="916856" y="384131"/>
                    <a:pt x="874041" y="426945"/>
                    <a:pt x="821227" y="426945"/>
                  </a:cubicBezTo>
                  <a:lnTo>
                    <a:pt x="95629" y="426945"/>
                  </a:lnTo>
                  <a:cubicBezTo>
                    <a:pt x="42815" y="426945"/>
                    <a:pt x="0" y="384131"/>
                    <a:pt x="0" y="331316"/>
                  </a:cubicBezTo>
                  <a:lnTo>
                    <a:pt x="0" y="95629"/>
                  </a:lnTo>
                  <a:cubicBezTo>
                    <a:pt x="0" y="42815"/>
                    <a:pt x="42815" y="0"/>
                    <a:pt x="95629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916856" cy="465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636565" y="4150749"/>
            <a:ext cx="3360123" cy="1470293"/>
            <a:chOff x="0" y="0"/>
            <a:chExt cx="884971" cy="3872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84971" cy="387238"/>
            </a:xfrm>
            <a:custGeom>
              <a:avLst/>
              <a:gdLst/>
              <a:ahLst/>
              <a:cxnLst/>
              <a:rect l="l" t="t" r="r" b="b"/>
              <a:pathLst>
                <a:path w="884971" h="387238">
                  <a:moveTo>
                    <a:pt x="99075" y="0"/>
                  </a:moveTo>
                  <a:lnTo>
                    <a:pt x="785896" y="0"/>
                  </a:lnTo>
                  <a:cubicBezTo>
                    <a:pt x="812172" y="0"/>
                    <a:pt x="837372" y="10438"/>
                    <a:pt x="855952" y="29018"/>
                  </a:cubicBezTo>
                  <a:cubicBezTo>
                    <a:pt x="874532" y="47598"/>
                    <a:pt x="884971" y="72798"/>
                    <a:pt x="884971" y="99075"/>
                  </a:cubicBezTo>
                  <a:lnTo>
                    <a:pt x="884971" y="288163"/>
                  </a:lnTo>
                  <a:cubicBezTo>
                    <a:pt x="884971" y="342881"/>
                    <a:pt x="840613" y="387238"/>
                    <a:pt x="785896" y="387238"/>
                  </a:cubicBezTo>
                  <a:lnTo>
                    <a:pt x="99075" y="387238"/>
                  </a:lnTo>
                  <a:cubicBezTo>
                    <a:pt x="72798" y="387238"/>
                    <a:pt x="47598" y="376800"/>
                    <a:pt x="29018" y="358220"/>
                  </a:cubicBezTo>
                  <a:cubicBezTo>
                    <a:pt x="10438" y="339639"/>
                    <a:pt x="0" y="314439"/>
                    <a:pt x="0" y="288163"/>
                  </a:cubicBezTo>
                  <a:lnTo>
                    <a:pt x="0" y="99075"/>
                  </a:lnTo>
                  <a:cubicBezTo>
                    <a:pt x="0" y="44357"/>
                    <a:pt x="44357" y="0"/>
                    <a:pt x="9907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84971" cy="425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3715029" y="4387647"/>
            <a:ext cx="3068418" cy="86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97"/>
              </a:lnSpc>
              <a:spcBef>
                <a:spcPct val="0"/>
              </a:spcBef>
            </a:pPr>
            <a:r>
              <a:rPr lang="en-US" sz="2498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MAXIMALE LEERWINST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286176" y="4348455"/>
            <a:ext cx="2908313" cy="79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11"/>
              </a:lnSpc>
              <a:spcBef>
                <a:spcPct val="0"/>
              </a:spcBef>
            </a:pPr>
            <a:r>
              <a:rPr lang="en-US" sz="2293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BEGELEID EN ZELFSTANDIG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61954" y="6265448"/>
            <a:ext cx="2840329" cy="80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37"/>
              </a:lnSpc>
              <a:spcBef>
                <a:spcPct val="0"/>
              </a:spcBef>
            </a:pPr>
            <a:r>
              <a:rPr lang="en-US" sz="2312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FOCUS OP BASISKENNIS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7288272" y="4128524"/>
            <a:ext cx="3491552" cy="1492518"/>
            <a:chOff x="0" y="0"/>
            <a:chExt cx="919586" cy="39309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9586" cy="393091"/>
            </a:xfrm>
            <a:custGeom>
              <a:avLst/>
              <a:gdLst/>
              <a:ahLst/>
              <a:cxnLst/>
              <a:rect l="l" t="t" r="r" b="b"/>
              <a:pathLst>
                <a:path w="919586" h="393091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297746"/>
                  </a:lnTo>
                  <a:cubicBezTo>
                    <a:pt x="919586" y="323033"/>
                    <a:pt x="909541" y="347284"/>
                    <a:pt x="891660" y="365165"/>
                  </a:cubicBezTo>
                  <a:cubicBezTo>
                    <a:pt x="873779" y="383046"/>
                    <a:pt x="849528" y="393091"/>
                    <a:pt x="824241" y="393091"/>
                  </a:cubicBezTo>
                  <a:lnTo>
                    <a:pt x="95345" y="393091"/>
                  </a:lnTo>
                  <a:cubicBezTo>
                    <a:pt x="70058" y="393091"/>
                    <a:pt x="45807" y="383046"/>
                    <a:pt x="27926" y="365165"/>
                  </a:cubicBezTo>
                  <a:cubicBezTo>
                    <a:pt x="10045" y="347284"/>
                    <a:pt x="0" y="323033"/>
                    <a:pt x="0" y="297746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9586" cy="431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723836" y="4353146"/>
            <a:ext cx="2840329" cy="121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37"/>
              </a:lnSpc>
              <a:spcBef>
                <a:spcPct val="0"/>
              </a:spcBef>
            </a:pPr>
            <a:r>
              <a:rPr lang="en-US" sz="2312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EVIDENCE-INFORMED WERKEN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2368277" y="-639656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 rot="-1150140">
            <a:off x="-621878" y="599593"/>
            <a:ext cx="4611771" cy="1251605"/>
          </a:xfrm>
          <a:custGeom>
            <a:avLst/>
            <a:gdLst/>
            <a:ahLst/>
            <a:cxnLst/>
            <a:rect l="l" t="t" r="r" b="b"/>
            <a:pathLst>
              <a:path w="4611771" h="1251605">
                <a:moveTo>
                  <a:pt x="0" y="0"/>
                </a:moveTo>
                <a:lnTo>
                  <a:pt x="4611771" y="0"/>
                </a:lnTo>
                <a:lnTo>
                  <a:pt x="4611771" y="1251605"/>
                </a:lnTo>
                <a:lnTo>
                  <a:pt x="0" y="1251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028700" y="-99854"/>
            <a:ext cx="16230600" cy="10486707"/>
          </a:xfrm>
          <a:custGeom>
            <a:avLst/>
            <a:gdLst/>
            <a:ahLst/>
            <a:cxnLst/>
            <a:rect l="l" t="t" r="r" b="b"/>
            <a:pathLst>
              <a:path w="16230600" h="10486707">
                <a:moveTo>
                  <a:pt x="0" y="0"/>
                </a:moveTo>
                <a:lnTo>
                  <a:pt x="16230600" y="0"/>
                </a:lnTo>
                <a:lnTo>
                  <a:pt x="16230600" y="10486708"/>
                </a:lnTo>
                <a:lnTo>
                  <a:pt x="0" y="104867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1028700" y="2076595"/>
            <a:ext cx="15215586" cy="503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3833" lvl="2" indent="-414611" algn="l">
              <a:lnSpc>
                <a:spcPts val="4032"/>
              </a:lnSpc>
              <a:buFont typeface="Arial"/>
              <a:buChar char="⚬"/>
            </a:pP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spelend, samenwerkend en actief leren</a:t>
            </a:r>
          </a:p>
          <a:p>
            <a:pPr marL="1243833" lvl="2" indent="-414611" algn="l">
              <a:lnSpc>
                <a:spcPts val="4032"/>
              </a:lnSpc>
              <a:buFont typeface="Arial"/>
              <a:buChar char="⚬"/>
            </a:pP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focus op:</a:t>
            </a:r>
          </a:p>
          <a:p>
            <a:pPr marL="1865750" lvl="3" indent="-466438" algn="l">
              <a:lnSpc>
                <a:spcPts val="4032"/>
              </a:lnSpc>
              <a:buFont typeface="Arial"/>
              <a:buChar char="￭"/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cognitieve ontwikkeling</a:t>
            </a: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met focus op rijk taalaanbod en ruime aandacht voor beginnende geletterd (fonemisch bewustzijn, …) en beginnende gecijferdheid.</a:t>
            </a:r>
          </a:p>
          <a:p>
            <a:pPr marL="1865750" lvl="3" indent="-466438" algn="l">
              <a:lnSpc>
                <a:spcPts val="4032"/>
              </a:lnSpc>
              <a:buFont typeface="Arial"/>
              <a:buChar char="￭"/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zelfsturing en executieve functies</a:t>
            </a: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waarbij we ook inzetten op het versterken van de vaardigheden die kinderen nodig hebben om zichzelf te sturen</a:t>
            </a:r>
          </a:p>
          <a:p>
            <a:pPr marL="1865750" lvl="3" indent="-466438" algn="l">
              <a:lnSpc>
                <a:spcPts val="4032"/>
              </a:lnSpc>
              <a:buFont typeface="Arial"/>
              <a:buChar char="￭"/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motorische ontwikkeling</a:t>
            </a: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het ontwikkelen van zowel grove als fijne motoriek.</a:t>
            </a:r>
          </a:p>
          <a:p>
            <a:pPr marL="1865750" lvl="3" indent="-466438" algn="l">
              <a:lnSpc>
                <a:spcPts val="4032"/>
              </a:lnSpc>
              <a:buFont typeface="Arial"/>
              <a:buChar char="￭"/>
            </a:pPr>
            <a:r>
              <a:rPr lang="en-US" sz="28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sociaal-emotionele ontwikkeling</a:t>
            </a:r>
            <a:r>
              <a:rPr lang="en-US" sz="288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waarbij het welbevinden , de verbinding en sociale interactie van kinderen centraal staan.</a:t>
            </a:r>
          </a:p>
          <a:p>
            <a:pPr algn="l">
              <a:lnSpc>
                <a:spcPts val="4032"/>
              </a:lnSpc>
              <a:spcBef>
                <a:spcPct val="0"/>
              </a:spcBef>
            </a:pPr>
            <a:endParaRPr lang="en-US" sz="2880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6835220"/>
            <a:ext cx="6717038" cy="3551634"/>
          </a:xfrm>
          <a:custGeom>
            <a:avLst/>
            <a:gdLst/>
            <a:ahLst/>
            <a:cxnLst/>
            <a:rect l="l" t="t" r="r" b="b"/>
            <a:pathLst>
              <a:path w="6717038" h="3551634">
                <a:moveTo>
                  <a:pt x="0" y="0"/>
                </a:moveTo>
                <a:lnTo>
                  <a:pt x="6717038" y="0"/>
                </a:lnTo>
                <a:lnTo>
                  <a:pt x="6717038" y="3551634"/>
                </a:lnTo>
                <a:lnTo>
                  <a:pt x="0" y="35516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6244286" y="3545877"/>
            <a:ext cx="2890010" cy="2821701"/>
          </a:xfrm>
          <a:custGeom>
            <a:avLst/>
            <a:gdLst/>
            <a:ahLst/>
            <a:cxnLst/>
            <a:rect l="l" t="t" r="r" b="b"/>
            <a:pathLst>
              <a:path w="2890010" h="2821701">
                <a:moveTo>
                  <a:pt x="0" y="0"/>
                </a:moveTo>
                <a:lnTo>
                  <a:pt x="2890010" y="0"/>
                </a:lnTo>
                <a:lnTo>
                  <a:pt x="2890010" y="2821701"/>
                </a:lnTo>
                <a:lnTo>
                  <a:pt x="0" y="2821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5464355" y="2039917"/>
            <a:ext cx="2070694" cy="3011919"/>
          </a:xfrm>
          <a:custGeom>
            <a:avLst/>
            <a:gdLst/>
            <a:ahLst/>
            <a:cxnLst/>
            <a:rect l="l" t="t" r="r" b="b"/>
            <a:pathLst>
              <a:path w="2070694" h="3011919">
                <a:moveTo>
                  <a:pt x="0" y="0"/>
                </a:moveTo>
                <a:lnTo>
                  <a:pt x="2070694" y="0"/>
                </a:lnTo>
                <a:lnTo>
                  <a:pt x="2070694" y="3011919"/>
                </a:lnTo>
                <a:lnTo>
                  <a:pt x="0" y="3011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4067528" y="737918"/>
            <a:ext cx="10855574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KLEUTERONDERWIJS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588766">
            <a:off x="-2628900" y="228617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30"/>
                </a:lnTo>
                <a:lnTo>
                  <a:pt x="0" y="3023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585513" y="153266"/>
            <a:ext cx="16282026" cy="10519934"/>
          </a:xfrm>
          <a:custGeom>
            <a:avLst/>
            <a:gdLst/>
            <a:ahLst/>
            <a:cxnLst/>
            <a:rect l="l" t="t" r="r" b="b"/>
            <a:pathLst>
              <a:path w="16282026" h="10519934">
                <a:moveTo>
                  <a:pt x="0" y="0"/>
                </a:moveTo>
                <a:lnTo>
                  <a:pt x="16282026" y="0"/>
                </a:lnTo>
                <a:lnTo>
                  <a:pt x="16282026" y="10519934"/>
                </a:lnTo>
                <a:lnTo>
                  <a:pt x="0" y="1051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-807161">
            <a:off x="395280" y="5523858"/>
            <a:ext cx="1104253" cy="1299122"/>
          </a:xfrm>
          <a:custGeom>
            <a:avLst/>
            <a:gdLst/>
            <a:ahLst/>
            <a:cxnLst/>
            <a:rect l="l" t="t" r="r" b="b"/>
            <a:pathLst>
              <a:path w="1104253" h="1299122">
                <a:moveTo>
                  <a:pt x="0" y="0"/>
                </a:moveTo>
                <a:lnTo>
                  <a:pt x="1104253" y="0"/>
                </a:lnTo>
                <a:lnTo>
                  <a:pt x="1104253" y="1299122"/>
                </a:lnTo>
                <a:lnTo>
                  <a:pt x="0" y="1299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4948953" y="1207848"/>
            <a:ext cx="1213042" cy="1213042"/>
          </a:xfrm>
          <a:custGeom>
            <a:avLst/>
            <a:gdLst/>
            <a:ahLst/>
            <a:cxnLst/>
            <a:rect l="l" t="t" r="r" b="b"/>
            <a:pathLst>
              <a:path w="1213042" h="1213042">
                <a:moveTo>
                  <a:pt x="0" y="0"/>
                </a:moveTo>
                <a:lnTo>
                  <a:pt x="1213042" y="0"/>
                </a:lnTo>
                <a:lnTo>
                  <a:pt x="1213042" y="1213042"/>
                </a:lnTo>
                <a:lnTo>
                  <a:pt x="0" y="1213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204280" y="7218879"/>
            <a:ext cx="1863140" cy="2471828"/>
          </a:xfrm>
          <a:custGeom>
            <a:avLst/>
            <a:gdLst/>
            <a:ahLst/>
            <a:cxnLst/>
            <a:rect l="l" t="t" r="r" b="b"/>
            <a:pathLst>
              <a:path w="1863140" h="2471828">
                <a:moveTo>
                  <a:pt x="0" y="0"/>
                </a:moveTo>
                <a:lnTo>
                  <a:pt x="1863140" y="0"/>
                </a:lnTo>
                <a:lnTo>
                  <a:pt x="1863140" y="2471828"/>
                </a:lnTo>
                <a:lnTo>
                  <a:pt x="0" y="24718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 rot="2902456">
            <a:off x="14691813" y="974232"/>
            <a:ext cx="4611771" cy="1251605"/>
          </a:xfrm>
          <a:custGeom>
            <a:avLst/>
            <a:gdLst/>
            <a:ahLst/>
            <a:cxnLst/>
            <a:rect l="l" t="t" r="r" b="b"/>
            <a:pathLst>
              <a:path w="4611771" h="1251605">
                <a:moveTo>
                  <a:pt x="0" y="0"/>
                </a:moveTo>
                <a:lnTo>
                  <a:pt x="4611772" y="0"/>
                </a:lnTo>
                <a:lnTo>
                  <a:pt x="4611772" y="1251605"/>
                </a:lnTo>
                <a:lnTo>
                  <a:pt x="0" y="12516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 rot="-1535873">
            <a:off x="712289" y="132213"/>
            <a:ext cx="2710263" cy="2151271"/>
          </a:xfrm>
          <a:custGeom>
            <a:avLst/>
            <a:gdLst/>
            <a:ahLst/>
            <a:cxnLst/>
            <a:rect l="l" t="t" r="r" b="b"/>
            <a:pathLst>
              <a:path w="2710263" h="2151271">
                <a:moveTo>
                  <a:pt x="0" y="0"/>
                </a:moveTo>
                <a:lnTo>
                  <a:pt x="2710263" y="0"/>
                </a:lnTo>
                <a:lnTo>
                  <a:pt x="2710263" y="2151271"/>
                </a:lnTo>
                <a:lnTo>
                  <a:pt x="0" y="21512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3610606" y="938622"/>
            <a:ext cx="11763941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LAGER ONDERWIJS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7420" y="2027877"/>
            <a:ext cx="15749206" cy="666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05"/>
              </a:lnSpc>
            </a:pPr>
            <a:endParaRPr/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effectieve Instructie: 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 geven een duidelijke uitleg, modelleren het denken en oefenen samen met de leerlingen.</a:t>
            </a:r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differentiatie: (convergent!) 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we zijn in staat om in te spelen op de verschillen binnen onze klasgroep en passen onze lessen aan waar nodig (tempo, niveau, instructie, …). </a:t>
            </a:r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actief en betrokken leren:</a:t>
            </a:r>
            <a:r>
              <a:rPr lang="en-US" sz="25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w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 gebruiken op regelmatige basis coöperatieve werkvormen waarbij onze leerlingen doelgericht in kleine homogene of heterogene groepjes (afhankelijk van het doel) </a:t>
            </a:r>
            <a:r>
              <a:rPr lang="en-US" sz="25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samenwerken aan een taak. </a:t>
            </a:r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sociaal-emotionele ontwikkeling: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we zetten hard in op een veilige klasomgeving en zorgen voor een klimaat waar respect en veiligheid centraal staat </a:t>
            </a:r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feedback en reflectie: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we zien alle vormen van feedback (feed up, feedback, feed forward) als een krachtige factor in het leerproces van leerlingen.</a:t>
            </a:r>
          </a:p>
          <a:p>
            <a:pPr marL="543734" lvl="1" indent="-271867" algn="just">
              <a:lnSpc>
                <a:spcPts val="3525"/>
              </a:lnSpc>
              <a:buFont typeface="Arial"/>
              <a:buChar char="•"/>
            </a:pPr>
            <a:r>
              <a:rPr lang="en-US" sz="251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metacognitie en zelfregulatie: </a:t>
            </a:r>
            <a:r>
              <a:rPr lang="en-US" sz="251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-US" sz="2518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 hechten belang aan het ‘leren leren’ van onze leerlingen. Het plannen en reflecteren vinden we essentieel voor het succes van onze leerlingen. </a:t>
            </a:r>
          </a:p>
          <a:p>
            <a:pPr algn="ctr">
              <a:lnSpc>
                <a:spcPts val="2965"/>
              </a:lnSpc>
              <a:spcBef>
                <a:spcPct val="0"/>
              </a:spcBef>
            </a:pPr>
            <a:endParaRPr lang="en-US" sz="2518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3123066" y="1381287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WERKING KLEUTERKLAS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342455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3446607" y="8226848"/>
            <a:ext cx="3970784" cy="3509180"/>
          </a:xfrm>
          <a:custGeom>
            <a:avLst/>
            <a:gdLst/>
            <a:ahLst/>
            <a:cxnLst/>
            <a:rect l="l" t="t" r="r" b="b"/>
            <a:pathLst>
              <a:path w="3970784" h="3509180">
                <a:moveTo>
                  <a:pt x="0" y="0"/>
                </a:moveTo>
                <a:lnTo>
                  <a:pt x="3970783" y="0"/>
                </a:lnTo>
                <a:lnTo>
                  <a:pt x="3970783" y="3509180"/>
                </a:lnTo>
                <a:lnTo>
                  <a:pt x="0" y="3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2256757" y="3078434"/>
            <a:ext cx="14111387" cy="581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192" lvl="1" indent="-277096" algn="just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werken met thema’s (dezelfde thema’s in de parallelklassen)</a:t>
            </a:r>
          </a:p>
          <a:p>
            <a:pPr marL="1108383" lvl="2" indent="-369461" algn="just">
              <a:lnSpc>
                <a:spcPts val="3593"/>
              </a:lnSpc>
              <a:buFont typeface="Arial"/>
              <a:buChar char="⚬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jongste kleuters: 2 weken</a:t>
            </a:r>
          </a:p>
          <a:p>
            <a:pPr marL="1108383" lvl="2" indent="-369461" algn="just">
              <a:lnSpc>
                <a:spcPts val="3593"/>
              </a:lnSpc>
              <a:buFont typeface="Arial"/>
              <a:buChar char="⚬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oudste kleuters: 2 tot 3 weken</a:t>
            </a:r>
          </a:p>
          <a:p>
            <a:pPr marL="554192" lvl="1" indent="-277096" algn="just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doelgerichte activiteiten</a:t>
            </a:r>
          </a:p>
          <a:p>
            <a:pPr marL="1108383" lvl="2" indent="-369461" algn="l">
              <a:lnSpc>
                <a:spcPts val="3593"/>
              </a:lnSpc>
              <a:buFont typeface="Arial"/>
              <a:buChar char="⚬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taalbegrippen- rekenbegrippen- verhaalbegrip - plaatsbegrippen - lichaamsbegrippen- , motorische ontwikkeling,...</a:t>
            </a:r>
          </a:p>
          <a:p>
            <a:pPr marL="554192" lvl="1" indent="-277096" algn="just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visualisatie van daglijnen, weerkalender,... (graduele opbouw van concreet naar abstract) </a:t>
            </a:r>
          </a:p>
          <a:p>
            <a:pPr marL="554192" lvl="1" indent="-277096" algn="l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‘lesactiviteiten’ in onthaalkring</a:t>
            </a:r>
          </a:p>
          <a:p>
            <a:pPr marL="554192" lvl="1" indent="-277096" algn="l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activiteiten rond versterken executieve functies ( emotieregulatie - werkgeheugen -impulscontrole- cognitieve flexibiliteit</a:t>
            </a:r>
          </a:p>
          <a:p>
            <a:pPr marL="554192" lvl="1" indent="-277096" algn="just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klaspop</a:t>
            </a:r>
          </a:p>
          <a:p>
            <a:pPr marL="554192" lvl="1" indent="-277096" algn="just">
              <a:lnSpc>
                <a:spcPts val="3593"/>
              </a:lnSpc>
              <a:buFont typeface="Arial"/>
              <a:buChar char="•"/>
            </a:pPr>
            <a:r>
              <a:rPr lang="en-US" sz="256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zachte landing</a:t>
            </a:r>
          </a:p>
          <a:p>
            <a:pPr algn="just">
              <a:lnSpc>
                <a:spcPts val="3734"/>
              </a:lnSpc>
            </a:pPr>
            <a:endParaRPr lang="en-US" sz="256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2338521" y="784939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PEUTERKLAS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342455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3446607" y="8226848"/>
            <a:ext cx="3970784" cy="3509180"/>
          </a:xfrm>
          <a:custGeom>
            <a:avLst/>
            <a:gdLst/>
            <a:ahLst/>
            <a:cxnLst/>
            <a:rect l="l" t="t" r="r" b="b"/>
            <a:pathLst>
              <a:path w="3970784" h="3509180">
                <a:moveTo>
                  <a:pt x="0" y="0"/>
                </a:moveTo>
                <a:lnTo>
                  <a:pt x="3970783" y="0"/>
                </a:lnTo>
                <a:lnTo>
                  <a:pt x="3970783" y="3509180"/>
                </a:lnTo>
                <a:lnTo>
                  <a:pt x="0" y="3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2338521" y="2342705"/>
            <a:ext cx="13813906" cy="605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rechtsreeks naar de klas brengen (08.15 uur) en  ophalen aan de klas (15.30 uur)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slaapklas (12.30u. tot 13.30u.) - in samenspraak met ouders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zindelijk = schoolrijpheid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klaspop Jules - mee naar huis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probeermomentjes voor instappertjes gedurende het schooljaar:</a:t>
            </a:r>
          </a:p>
          <a:p>
            <a:pPr marL="1145040" lvl="2" indent="-381680" algn="just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op maandag tijdens schoolweek voor instapdatum (09.00-11.00 uur)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verschillende infomomenten voor ouders op basis van instapdatum</a:t>
            </a:r>
          </a:p>
          <a:p>
            <a:pPr marL="572520" lvl="1" indent="-286260" algn="just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peuters geboren in november-december die pas starten in september:</a:t>
            </a:r>
          </a:p>
          <a:p>
            <a:pPr marL="1145040" lvl="2" indent="-381680" algn="just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starten in peuterklas en maken de overstap naar de eerste kleuterklas gedurende het schooljaar OF</a:t>
            </a:r>
          </a:p>
          <a:p>
            <a:pPr marL="1145040" lvl="2" indent="-381680" algn="just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starten meteen in de eerste kleuterklas (afhankelijk van aantal peuters bij start schooljaar)</a:t>
            </a:r>
          </a:p>
          <a:p>
            <a:pPr algn="just">
              <a:lnSpc>
                <a:spcPts val="3712"/>
              </a:lnSpc>
            </a:pPr>
            <a:endParaRPr lang="en-US" sz="2651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2338521" y="784939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Vrije plaatsjes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342455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3446607" y="8226848"/>
            <a:ext cx="3970784" cy="3509180"/>
          </a:xfrm>
          <a:custGeom>
            <a:avLst/>
            <a:gdLst/>
            <a:ahLst/>
            <a:cxnLst/>
            <a:rect l="l" t="t" r="r" b="b"/>
            <a:pathLst>
              <a:path w="3970784" h="3509180">
                <a:moveTo>
                  <a:pt x="0" y="0"/>
                </a:moveTo>
                <a:lnTo>
                  <a:pt x="3970783" y="0"/>
                </a:lnTo>
                <a:lnTo>
                  <a:pt x="3970783" y="3509180"/>
                </a:lnTo>
                <a:lnTo>
                  <a:pt x="0" y="3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3180377" y="2829134"/>
            <a:ext cx="12996897" cy="5229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8319" lvl="1" indent="-299160" algn="just">
              <a:lnSpc>
                <a:spcPts val="3879"/>
              </a:lnSpc>
              <a:buFont typeface="Arial"/>
              <a:buChar char="•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capaciteit peuterklas: 40</a:t>
            </a:r>
          </a:p>
          <a:p>
            <a:pPr marL="598319" lvl="1" indent="-299160" algn="just">
              <a:lnSpc>
                <a:spcPts val="3879"/>
              </a:lnSpc>
              <a:buFont typeface="Arial"/>
              <a:buChar char="•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ingeschreven broers en zussen: 19</a:t>
            </a:r>
          </a:p>
          <a:p>
            <a:pPr marL="598319" lvl="1" indent="-299160" algn="just">
              <a:lnSpc>
                <a:spcPts val="3879"/>
              </a:lnSpc>
              <a:buFont typeface="Arial"/>
              <a:buChar char="•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schooljaar 2025-2026 : 21 vrije plaatsen geboortejaar 2023</a:t>
            </a:r>
          </a:p>
          <a:p>
            <a:pPr marL="1196639" lvl="2" indent="-398880" algn="l">
              <a:lnSpc>
                <a:spcPts val="3879"/>
              </a:lnSpc>
              <a:buFont typeface="Arial"/>
              <a:buChar char="⚬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bij onvoldoende plaatsjes: rangschikking op basis van afstand domicilieadres of werkadres</a:t>
            </a:r>
          </a:p>
          <a:p>
            <a:pPr marL="598319" lvl="1" indent="-299160" algn="just">
              <a:lnSpc>
                <a:spcPts val="3879"/>
              </a:lnSpc>
              <a:buFont typeface="Arial"/>
              <a:buChar char="•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aanmeldingssyteem: </a:t>
            </a:r>
          </a:p>
          <a:p>
            <a:pPr marL="1196639" lvl="2" indent="-398880" algn="just">
              <a:lnSpc>
                <a:spcPts val="3879"/>
              </a:lnSpc>
              <a:buFont typeface="Arial"/>
              <a:buChar char="⚬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 scholen opgeven</a:t>
            </a:r>
          </a:p>
          <a:p>
            <a:pPr marL="1196639" lvl="2" indent="-398880" algn="l">
              <a:lnSpc>
                <a:spcPts val="3879"/>
              </a:lnSpc>
              <a:buFont typeface="Arial"/>
              <a:buChar char="⚬"/>
            </a:pPr>
            <a:r>
              <a:rPr lang="en-US" sz="277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 adres opgeven - werk of domicilieadres dichtst bij je eerste schoolkeuze</a:t>
            </a:r>
          </a:p>
          <a:p>
            <a:pPr algn="just">
              <a:lnSpc>
                <a:spcPts val="3492"/>
              </a:lnSpc>
            </a:pPr>
            <a:endParaRPr lang="en-US" sz="277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492"/>
              </a:lnSpc>
            </a:pPr>
            <a:endParaRPr lang="en-US" sz="277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0" y="342455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3446607" y="8226848"/>
            <a:ext cx="3970784" cy="3509180"/>
          </a:xfrm>
          <a:custGeom>
            <a:avLst/>
            <a:gdLst/>
            <a:ahLst/>
            <a:cxnLst/>
            <a:rect l="l" t="t" r="r" b="b"/>
            <a:pathLst>
              <a:path w="3970784" h="3509180">
                <a:moveTo>
                  <a:pt x="0" y="0"/>
                </a:moveTo>
                <a:lnTo>
                  <a:pt x="3970783" y="0"/>
                </a:lnTo>
                <a:lnTo>
                  <a:pt x="3970783" y="3509180"/>
                </a:lnTo>
                <a:lnTo>
                  <a:pt x="0" y="3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2708773" y="1253450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Meer info?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08773" y="3003020"/>
            <a:ext cx="13813906" cy="45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699" lvl="1" indent="-307849" algn="just">
              <a:lnSpc>
                <a:spcPts val="3992"/>
              </a:lnSpc>
              <a:buFont typeface="Arial"/>
              <a:buChar char="•"/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website</a:t>
            </a: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www.basis3.broeders.be</a:t>
            </a:r>
          </a:p>
          <a:p>
            <a:pPr marL="615699" lvl="1" indent="-307849" algn="just">
              <a:lnSpc>
                <a:spcPts val="3992"/>
              </a:lnSpc>
              <a:buFont typeface="Arial"/>
              <a:buChar char="•"/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facebook</a:t>
            </a: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Broeders Driegaaien</a:t>
            </a:r>
          </a:p>
          <a:p>
            <a:pPr marL="615699" lvl="1" indent="-307849" algn="just">
              <a:lnSpc>
                <a:spcPts val="3992"/>
              </a:lnSpc>
              <a:buFont typeface="Arial"/>
              <a:buChar char="•"/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instagram</a:t>
            </a: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basisschool_driegaaien</a:t>
            </a:r>
          </a:p>
          <a:p>
            <a:pPr marL="615699" lvl="1" indent="-307849" algn="just">
              <a:lnSpc>
                <a:spcPts val="3992"/>
              </a:lnSpc>
              <a:buFont typeface="Arial"/>
              <a:buChar char="•"/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mailadressen: </a:t>
            </a:r>
          </a:p>
          <a:p>
            <a:pPr marL="1231398" lvl="2" indent="-410466" algn="just">
              <a:lnSpc>
                <a:spcPts val="3992"/>
              </a:lnSpc>
              <a:buFont typeface="Arial"/>
              <a:buChar char="⚬"/>
            </a:pP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secretariaat: info@basis3.broeders.be</a:t>
            </a:r>
          </a:p>
          <a:p>
            <a:pPr marL="1231398" lvl="2" indent="-410466" algn="just">
              <a:lnSpc>
                <a:spcPts val="3992"/>
              </a:lnSpc>
              <a:buFont typeface="Arial"/>
              <a:buChar char="⚬"/>
            </a:pP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directie: directie@basis3.broeders.be</a:t>
            </a:r>
          </a:p>
          <a:p>
            <a:pPr marL="615699" lvl="1" indent="-307849" algn="just">
              <a:lnSpc>
                <a:spcPts val="3992"/>
              </a:lnSpc>
              <a:buFont typeface="Arial"/>
              <a:buChar char="•"/>
            </a:pP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telefoon:</a:t>
            </a:r>
          </a:p>
          <a:p>
            <a:pPr marL="1231398" lvl="2" indent="-410466" algn="just">
              <a:lnSpc>
                <a:spcPts val="3992"/>
              </a:lnSpc>
              <a:buFont typeface="Arial"/>
              <a:buChar char="⚬"/>
            </a:pPr>
            <a:r>
              <a:rPr lang="en-US" sz="2851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03/780.92.12</a:t>
            </a:r>
          </a:p>
          <a:p>
            <a:pPr algn="just">
              <a:lnSpc>
                <a:spcPts val="4272"/>
              </a:lnSpc>
            </a:pPr>
            <a:endParaRPr lang="en-US" sz="2851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0" y="342455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3446607" y="8226848"/>
            <a:ext cx="3970784" cy="3509180"/>
          </a:xfrm>
          <a:custGeom>
            <a:avLst/>
            <a:gdLst/>
            <a:ahLst/>
            <a:cxnLst/>
            <a:rect l="l" t="t" r="r" b="b"/>
            <a:pathLst>
              <a:path w="3970784" h="3509180">
                <a:moveTo>
                  <a:pt x="0" y="0"/>
                </a:moveTo>
                <a:lnTo>
                  <a:pt x="3970783" y="0"/>
                </a:lnTo>
                <a:lnTo>
                  <a:pt x="3970783" y="3509180"/>
                </a:lnTo>
                <a:lnTo>
                  <a:pt x="0" y="3509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2555765" y="3310850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Vragen?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3141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4979415" y="6861062"/>
            <a:ext cx="3947737" cy="2570964"/>
          </a:xfrm>
          <a:custGeom>
            <a:avLst/>
            <a:gdLst/>
            <a:ahLst/>
            <a:cxnLst/>
            <a:rect l="l" t="t" r="r" b="b"/>
            <a:pathLst>
              <a:path w="3947737" h="2570964">
                <a:moveTo>
                  <a:pt x="0" y="0"/>
                </a:moveTo>
                <a:lnTo>
                  <a:pt x="3947737" y="0"/>
                </a:lnTo>
                <a:lnTo>
                  <a:pt x="3947737" y="2570964"/>
                </a:lnTo>
                <a:lnTo>
                  <a:pt x="0" y="2570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714691" y="-239187"/>
            <a:ext cx="4262034" cy="4114800"/>
          </a:xfrm>
          <a:custGeom>
            <a:avLst/>
            <a:gdLst/>
            <a:ahLst/>
            <a:cxnLst/>
            <a:rect l="l" t="t" r="r" b="b"/>
            <a:pathLst>
              <a:path w="4262034" h="4114800">
                <a:moveTo>
                  <a:pt x="0" y="0"/>
                </a:moveTo>
                <a:lnTo>
                  <a:pt x="4262034" y="0"/>
                </a:lnTo>
                <a:lnTo>
                  <a:pt x="4262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2506516" y="854974"/>
            <a:ext cx="13274967" cy="8577051"/>
          </a:xfrm>
          <a:custGeom>
            <a:avLst/>
            <a:gdLst/>
            <a:ahLst/>
            <a:cxnLst/>
            <a:rect l="l" t="t" r="r" b="b"/>
            <a:pathLst>
              <a:path w="13274967" h="8577051">
                <a:moveTo>
                  <a:pt x="0" y="0"/>
                </a:moveTo>
                <a:lnTo>
                  <a:pt x="13274968" y="0"/>
                </a:lnTo>
                <a:lnTo>
                  <a:pt x="13274968" y="8577052"/>
                </a:lnTo>
                <a:lnTo>
                  <a:pt x="0" y="8577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 flipH="1">
            <a:off x="14217256" y="531999"/>
            <a:ext cx="4709896" cy="1866296"/>
          </a:xfrm>
          <a:custGeom>
            <a:avLst/>
            <a:gdLst/>
            <a:ahLst/>
            <a:cxnLst/>
            <a:rect l="l" t="t" r="r" b="b"/>
            <a:pathLst>
              <a:path w="4709896" h="1866296">
                <a:moveTo>
                  <a:pt x="4709896" y="0"/>
                </a:moveTo>
                <a:lnTo>
                  <a:pt x="0" y="0"/>
                </a:lnTo>
                <a:lnTo>
                  <a:pt x="0" y="1866297"/>
                </a:lnTo>
                <a:lnTo>
                  <a:pt x="4709896" y="1866297"/>
                </a:lnTo>
                <a:lnTo>
                  <a:pt x="470989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131284" y="1985701"/>
            <a:ext cx="3594180" cy="2745055"/>
          </a:xfrm>
          <a:custGeom>
            <a:avLst/>
            <a:gdLst/>
            <a:ahLst/>
            <a:cxnLst/>
            <a:rect l="l" t="t" r="r" b="b"/>
            <a:pathLst>
              <a:path w="3594180" h="2745055">
                <a:moveTo>
                  <a:pt x="0" y="0"/>
                </a:moveTo>
                <a:lnTo>
                  <a:pt x="3594180" y="0"/>
                </a:lnTo>
                <a:lnTo>
                  <a:pt x="3594180" y="2745055"/>
                </a:lnTo>
                <a:lnTo>
                  <a:pt x="0" y="27450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964315" y="6114833"/>
            <a:ext cx="1928118" cy="3317193"/>
          </a:xfrm>
          <a:custGeom>
            <a:avLst/>
            <a:gdLst/>
            <a:ahLst/>
            <a:cxnLst/>
            <a:rect l="l" t="t" r="r" b="b"/>
            <a:pathLst>
              <a:path w="1928118" h="3317193">
                <a:moveTo>
                  <a:pt x="0" y="0"/>
                </a:moveTo>
                <a:lnTo>
                  <a:pt x="1928118" y="0"/>
                </a:lnTo>
                <a:lnTo>
                  <a:pt x="1928118" y="3317193"/>
                </a:lnTo>
                <a:lnTo>
                  <a:pt x="0" y="33171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>
            <a:off x="11171788" y="6429039"/>
            <a:ext cx="6087512" cy="3857961"/>
          </a:xfrm>
          <a:custGeom>
            <a:avLst/>
            <a:gdLst/>
            <a:ahLst/>
            <a:cxnLst/>
            <a:rect l="l" t="t" r="r" b="b"/>
            <a:pathLst>
              <a:path w="6087512" h="3857961">
                <a:moveTo>
                  <a:pt x="0" y="0"/>
                </a:moveTo>
                <a:lnTo>
                  <a:pt x="6087512" y="0"/>
                </a:lnTo>
                <a:lnTo>
                  <a:pt x="6087512" y="3857961"/>
                </a:lnTo>
                <a:lnTo>
                  <a:pt x="0" y="38579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 rot="-481030">
            <a:off x="17332233" y="586505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Freeform 12"/>
          <p:cNvSpPr/>
          <p:nvPr/>
        </p:nvSpPr>
        <p:spPr>
          <a:xfrm rot="-481030">
            <a:off x="816731" y="5479017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3" name="TextBox 13"/>
          <p:cNvSpPr txBox="1"/>
          <p:nvPr/>
        </p:nvSpPr>
        <p:spPr>
          <a:xfrm>
            <a:off x="4725464" y="3693811"/>
            <a:ext cx="9790865" cy="338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6219" lvl="1" indent="-298110" algn="l">
              <a:lnSpc>
                <a:spcPts val="3866"/>
              </a:lnSpc>
              <a:buFont typeface="Arial"/>
              <a:buChar char="•"/>
            </a:pPr>
            <a:r>
              <a:rPr lang="en-US" sz="2761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jaarklassensysteem (geen mengklassen)</a:t>
            </a:r>
          </a:p>
          <a:p>
            <a:pPr marL="596219" lvl="1" indent="-298110" algn="l">
              <a:lnSpc>
                <a:spcPts val="3866"/>
              </a:lnSpc>
              <a:buFont typeface="Arial"/>
              <a:buChar char="•"/>
            </a:pPr>
            <a:r>
              <a:rPr lang="en-US" sz="2761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school in groei</a:t>
            </a:r>
          </a:p>
          <a:p>
            <a:pPr marL="1192439" lvl="2" indent="-397480" algn="l">
              <a:lnSpc>
                <a:spcPts val="3866"/>
              </a:lnSpc>
              <a:buFont typeface="Arial"/>
              <a:buChar char="⚬"/>
            </a:pPr>
            <a:r>
              <a:rPr lang="en-US" sz="2761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7 kleuterklassen ( 1 peuterklas)</a:t>
            </a:r>
          </a:p>
          <a:p>
            <a:pPr marL="1192439" lvl="2" indent="-397480" algn="l">
              <a:lnSpc>
                <a:spcPts val="3866"/>
              </a:lnSpc>
              <a:buFont typeface="Arial"/>
              <a:buChar char="⚬"/>
            </a:pPr>
            <a:r>
              <a:rPr lang="en-US" sz="2761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SJ 2025-2025 : 10 klassen LS ( parallelklassen tot en met 4 de leerjaar)</a:t>
            </a:r>
          </a:p>
          <a:p>
            <a:pPr marL="596219" lvl="1" indent="-298110" algn="l">
              <a:lnSpc>
                <a:spcPts val="3866"/>
              </a:lnSpc>
              <a:buFont typeface="Arial"/>
              <a:buChar char="•"/>
            </a:pPr>
            <a:r>
              <a:rPr lang="en-US" sz="2761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capaciteit/klas: gemiddeld 20/21 leerlingen per klas </a:t>
            </a:r>
          </a:p>
          <a:p>
            <a:pPr algn="l">
              <a:lnSpc>
                <a:spcPts val="3866"/>
              </a:lnSpc>
            </a:pPr>
            <a:endParaRPr lang="en-US" sz="2761" i="1">
              <a:solidFill>
                <a:srgbClr val="3D3D3D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</p:txBody>
      </p:sp>
      <p:sp>
        <p:nvSpPr>
          <p:cNvPr id="14" name="Freeform 14"/>
          <p:cNvSpPr/>
          <p:nvPr/>
        </p:nvSpPr>
        <p:spPr>
          <a:xfrm rot="1455934" flipH="1">
            <a:off x="13913093" y="406504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4309580" y="0"/>
                </a:moveTo>
                <a:lnTo>
                  <a:pt x="0" y="0"/>
                </a:lnTo>
                <a:lnTo>
                  <a:pt x="0" y="1244392"/>
                </a:lnTo>
                <a:lnTo>
                  <a:pt x="4309580" y="1244392"/>
                </a:lnTo>
                <a:lnTo>
                  <a:pt x="430958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4215544" y="2841694"/>
            <a:ext cx="2356660" cy="3273139"/>
          </a:xfrm>
          <a:custGeom>
            <a:avLst/>
            <a:gdLst/>
            <a:ahLst/>
            <a:cxnLst/>
            <a:rect l="l" t="t" r="r" b="b"/>
            <a:pathLst>
              <a:path w="2356660" h="3273139">
                <a:moveTo>
                  <a:pt x="0" y="0"/>
                </a:moveTo>
                <a:lnTo>
                  <a:pt x="2356660" y="0"/>
                </a:lnTo>
                <a:lnTo>
                  <a:pt x="2356660" y="3273139"/>
                </a:lnTo>
                <a:lnTo>
                  <a:pt x="0" y="327313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4286796" y="1382088"/>
            <a:ext cx="10668201" cy="145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178"/>
              </a:lnSpc>
              <a:spcBef>
                <a:spcPct val="0"/>
              </a:spcBef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Onze schoolstructuur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75352">
            <a:off x="15116175" y="-499473"/>
            <a:ext cx="4286250" cy="41148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028700" y="-378592"/>
            <a:ext cx="15758989" cy="10181996"/>
          </a:xfrm>
          <a:custGeom>
            <a:avLst/>
            <a:gdLst/>
            <a:ahLst/>
            <a:cxnLst/>
            <a:rect l="l" t="t" r="r" b="b"/>
            <a:pathLst>
              <a:path w="15758989" h="10181996">
                <a:moveTo>
                  <a:pt x="0" y="0"/>
                </a:moveTo>
                <a:lnTo>
                  <a:pt x="15758989" y="0"/>
                </a:lnTo>
                <a:lnTo>
                  <a:pt x="15758989" y="10181996"/>
                </a:lnTo>
                <a:lnTo>
                  <a:pt x="0" y="10181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 flipH="1">
            <a:off x="15022881" y="701955"/>
            <a:ext cx="3265119" cy="2469246"/>
          </a:xfrm>
          <a:custGeom>
            <a:avLst/>
            <a:gdLst/>
            <a:ahLst/>
            <a:cxnLst/>
            <a:rect l="l" t="t" r="r" b="b"/>
            <a:pathLst>
              <a:path w="3265119" h="2469246">
                <a:moveTo>
                  <a:pt x="3265119" y="0"/>
                </a:moveTo>
                <a:lnTo>
                  <a:pt x="0" y="0"/>
                </a:lnTo>
                <a:lnTo>
                  <a:pt x="0" y="2469247"/>
                </a:lnTo>
                <a:lnTo>
                  <a:pt x="3265119" y="2469247"/>
                </a:lnTo>
                <a:lnTo>
                  <a:pt x="326511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 flipH="1">
            <a:off x="139022" y="6359472"/>
            <a:ext cx="4554770" cy="3677977"/>
          </a:xfrm>
          <a:custGeom>
            <a:avLst/>
            <a:gdLst/>
            <a:ahLst/>
            <a:cxnLst/>
            <a:rect l="l" t="t" r="r" b="b"/>
            <a:pathLst>
              <a:path w="4554770" h="3677977">
                <a:moveTo>
                  <a:pt x="4554770" y="0"/>
                </a:moveTo>
                <a:lnTo>
                  <a:pt x="0" y="0"/>
                </a:lnTo>
                <a:lnTo>
                  <a:pt x="0" y="3677976"/>
                </a:lnTo>
                <a:lnTo>
                  <a:pt x="4554770" y="3677976"/>
                </a:lnTo>
                <a:lnTo>
                  <a:pt x="4554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 rot="-481030">
            <a:off x="479283" y="5158206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6" y="0"/>
                </a:lnTo>
                <a:lnTo>
                  <a:pt x="291656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2946536" y="1383926"/>
            <a:ext cx="12829163" cy="7264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5523" lvl="1" indent="-297761" algn="just">
              <a:lnSpc>
                <a:spcPts val="3861"/>
              </a:lnSpc>
              <a:buFont typeface="Arial"/>
              <a:buChar char="•"/>
            </a:pPr>
            <a:r>
              <a:rPr lang="en-US" sz="2758" b="1" i="1">
                <a:solidFill>
                  <a:srgbClr val="3D3D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lesuren</a:t>
            </a: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 : 08.25 - 12.05 uur / 13.35 - 15.30 uur</a:t>
            </a:r>
          </a:p>
          <a:p>
            <a:pPr marL="595523" lvl="1" indent="-297761" algn="just">
              <a:lnSpc>
                <a:spcPts val="3861"/>
              </a:lnSpc>
              <a:buFont typeface="Arial"/>
              <a:buChar char="•"/>
            </a:pPr>
            <a:r>
              <a:rPr lang="en-US" sz="2758" b="1" i="1">
                <a:solidFill>
                  <a:srgbClr val="3D3D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opvang op school: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‘s ochtends vanaf 08.00 uur (gratis)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‘s avonds tot 15.50 uur (gratis) </a:t>
            </a:r>
          </a:p>
          <a:p>
            <a:pPr marL="595523" lvl="1" indent="-297761" algn="just">
              <a:lnSpc>
                <a:spcPts val="3861"/>
              </a:lnSpc>
              <a:buFont typeface="Arial"/>
              <a:buChar char="•"/>
            </a:pPr>
            <a:r>
              <a:rPr lang="en-US" sz="2758" b="1" i="1">
                <a:solidFill>
                  <a:srgbClr val="3D3D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begeleide huiswerkklas ( studie):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vanaf eerste leerjaar 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verplicht voor leerlingen die niet opgehaald kunnen worden om 15.50 uur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tot 16.20 (eerste/tweede graad) 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tot 16.50 (tweede/derde graad)</a:t>
            </a:r>
          </a:p>
          <a:p>
            <a:pPr marL="595523" lvl="1" indent="-297761" algn="just">
              <a:lnSpc>
                <a:spcPts val="3861"/>
              </a:lnSpc>
              <a:buFont typeface="Arial"/>
              <a:buChar char="•"/>
            </a:pPr>
            <a:r>
              <a:rPr lang="en-US" sz="2758" b="1" i="1">
                <a:solidFill>
                  <a:srgbClr val="3D3D3D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buitenschoolse opvang: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organisatie: stad - De Sprinkhaan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locatie: Beneluxstraat 50 ( +- 300 meter)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uren: 07.00 - 08.10 uur / 16.00- 18.00u</a:t>
            </a:r>
          </a:p>
          <a:p>
            <a:pPr marL="1191046" lvl="2" indent="-397015" algn="just">
              <a:lnSpc>
                <a:spcPts val="3861"/>
              </a:lnSpc>
              <a:buFont typeface="Arial"/>
              <a:buChar char="⚬"/>
            </a:pPr>
            <a:r>
              <a:rPr lang="en-US" sz="2758" i="1">
                <a:solidFill>
                  <a:srgbClr val="3D3D3D"/>
                </a:solidFill>
                <a:latin typeface="Open Sans Light Italics"/>
                <a:ea typeface="Open Sans Light Italics"/>
                <a:cs typeface="Open Sans Light Italics"/>
                <a:sym typeface="Open Sans Light Italics"/>
              </a:rPr>
              <a:t>de school haalt de leerlingen op of brengt de leerlingen naar de opvang.</a:t>
            </a:r>
          </a:p>
          <a:p>
            <a:pPr algn="l">
              <a:lnSpc>
                <a:spcPts val="3861"/>
              </a:lnSpc>
            </a:pPr>
            <a:endParaRPr lang="en-US" sz="2758" i="1">
              <a:solidFill>
                <a:srgbClr val="3D3D3D"/>
              </a:solidFill>
              <a:latin typeface="Open Sans Light Italics"/>
              <a:ea typeface="Open Sans Light Italics"/>
              <a:cs typeface="Open Sans Light Italics"/>
              <a:sym typeface="Open Sans Light Itali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833159" y="6359472"/>
            <a:ext cx="3909060" cy="4114800"/>
          </a:xfrm>
          <a:custGeom>
            <a:avLst/>
            <a:gdLst/>
            <a:ahLst/>
            <a:cxnLst/>
            <a:rect l="l" t="t" r="r" b="b"/>
            <a:pathLst>
              <a:path w="3909060" h="4114800">
                <a:moveTo>
                  <a:pt x="0" y="0"/>
                </a:moveTo>
                <a:lnTo>
                  <a:pt x="3909060" y="0"/>
                </a:lnTo>
                <a:lnTo>
                  <a:pt x="3909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2" name="TextBox 12"/>
          <p:cNvSpPr txBox="1"/>
          <p:nvPr/>
        </p:nvSpPr>
        <p:spPr>
          <a:xfrm>
            <a:off x="4693792" y="314842"/>
            <a:ext cx="8900416" cy="90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18"/>
              </a:lnSpc>
            </a:pPr>
            <a:r>
              <a:rPr lang="en-US" sz="6886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Onze schooluren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3171658" y="1521379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658764" y="31439"/>
            <a:ext cx="16750567" cy="10822661"/>
          </a:xfrm>
          <a:custGeom>
            <a:avLst/>
            <a:gdLst/>
            <a:ahLst/>
            <a:cxnLst/>
            <a:rect l="l" t="t" r="r" b="b"/>
            <a:pathLst>
              <a:path w="16750567" h="10822661">
                <a:moveTo>
                  <a:pt x="0" y="0"/>
                </a:moveTo>
                <a:lnTo>
                  <a:pt x="16750567" y="0"/>
                </a:lnTo>
                <a:lnTo>
                  <a:pt x="16750567" y="10822661"/>
                </a:lnTo>
                <a:lnTo>
                  <a:pt x="0" y="10822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-829507">
            <a:off x="-578014" y="232779"/>
            <a:ext cx="4309580" cy="1244391"/>
          </a:xfrm>
          <a:custGeom>
            <a:avLst/>
            <a:gdLst/>
            <a:ahLst/>
            <a:cxnLst/>
            <a:rect l="l" t="t" r="r" b="b"/>
            <a:pathLst>
              <a:path w="4309580" h="1244391">
                <a:moveTo>
                  <a:pt x="0" y="0"/>
                </a:moveTo>
                <a:lnTo>
                  <a:pt x="4309581" y="0"/>
                </a:lnTo>
                <a:lnTo>
                  <a:pt x="4309581" y="1244391"/>
                </a:lnTo>
                <a:lnTo>
                  <a:pt x="0" y="12443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3586947" y="5917507"/>
            <a:ext cx="3491552" cy="1602021"/>
            <a:chOff x="0" y="0"/>
            <a:chExt cx="919586" cy="4219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9586" cy="421932"/>
            </a:xfrm>
            <a:custGeom>
              <a:avLst/>
              <a:gdLst/>
              <a:ahLst/>
              <a:cxnLst/>
              <a:rect l="l" t="t" r="r" b="b"/>
              <a:pathLst>
                <a:path w="919586" h="421932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26586"/>
                  </a:lnTo>
                  <a:cubicBezTo>
                    <a:pt x="919586" y="351874"/>
                    <a:pt x="909541" y="376125"/>
                    <a:pt x="891660" y="394006"/>
                  </a:cubicBezTo>
                  <a:cubicBezTo>
                    <a:pt x="873779" y="411886"/>
                    <a:pt x="849528" y="421932"/>
                    <a:pt x="824241" y="421932"/>
                  </a:cubicBezTo>
                  <a:lnTo>
                    <a:pt x="95345" y="421932"/>
                  </a:lnTo>
                  <a:cubicBezTo>
                    <a:pt x="70058" y="421932"/>
                    <a:pt x="45807" y="411886"/>
                    <a:pt x="27926" y="394006"/>
                  </a:cubicBezTo>
                  <a:cubicBezTo>
                    <a:pt x="10045" y="376125"/>
                    <a:pt x="0" y="351874"/>
                    <a:pt x="0" y="326586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19586" cy="460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88272" y="5867024"/>
            <a:ext cx="3491552" cy="1652504"/>
            <a:chOff x="0" y="0"/>
            <a:chExt cx="919586" cy="4352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9586" cy="435227"/>
            </a:xfrm>
            <a:custGeom>
              <a:avLst/>
              <a:gdLst/>
              <a:ahLst/>
              <a:cxnLst/>
              <a:rect l="l" t="t" r="r" b="b"/>
              <a:pathLst>
                <a:path w="919586" h="435227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39882"/>
                  </a:lnTo>
                  <a:cubicBezTo>
                    <a:pt x="919586" y="365169"/>
                    <a:pt x="909541" y="389421"/>
                    <a:pt x="891660" y="407301"/>
                  </a:cubicBezTo>
                  <a:cubicBezTo>
                    <a:pt x="873779" y="425182"/>
                    <a:pt x="849528" y="435227"/>
                    <a:pt x="824241" y="435227"/>
                  </a:cubicBezTo>
                  <a:lnTo>
                    <a:pt x="95345" y="435227"/>
                  </a:lnTo>
                  <a:cubicBezTo>
                    <a:pt x="70058" y="435227"/>
                    <a:pt x="45807" y="425182"/>
                    <a:pt x="27926" y="407301"/>
                  </a:cubicBezTo>
                  <a:cubicBezTo>
                    <a:pt x="10045" y="389421"/>
                    <a:pt x="0" y="365169"/>
                    <a:pt x="0" y="339882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19586" cy="473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269842" y="5917507"/>
            <a:ext cx="3491552" cy="1602021"/>
            <a:chOff x="0" y="0"/>
            <a:chExt cx="919586" cy="4219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9586" cy="421932"/>
            </a:xfrm>
            <a:custGeom>
              <a:avLst/>
              <a:gdLst/>
              <a:ahLst/>
              <a:cxnLst/>
              <a:rect l="l" t="t" r="r" b="b"/>
              <a:pathLst>
                <a:path w="919586" h="421932">
                  <a:moveTo>
                    <a:pt x="95345" y="0"/>
                  </a:moveTo>
                  <a:lnTo>
                    <a:pt x="824241" y="0"/>
                  </a:lnTo>
                  <a:cubicBezTo>
                    <a:pt x="849528" y="0"/>
                    <a:pt x="873779" y="10045"/>
                    <a:pt x="891660" y="27926"/>
                  </a:cubicBezTo>
                  <a:cubicBezTo>
                    <a:pt x="909541" y="45807"/>
                    <a:pt x="919586" y="70058"/>
                    <a:pt x="919586" y="95345"/>
                  </a:cubicBezTo>
                  <a:lnTo>
                    <a:pt x="919586" y="326586"/>
                  </a:lnTo>
                  <a:cubicBezTo>
                    <a:pt x="919586" y="351874"/>
                    <a:pt x="909541" y="376125"/>
                    <a:pt x="891660" y="394006"/>
                  </a:cubicBezTo>
                  <a:cubicBezTo>
                    <a:pt x="873779" y="411886"/>
                    <a:pt x="849528" y="421932"/>
                    <a:pt x="824241" y="421932"/>
                  </a:cubicBezTo>
                  <a:lnTo>
                    <a:pt x="95345" y="421932"/>
                  </a:lnTo>
                  <a:cubicBezTo>
                    <a:pt x="70058" y="421932"/>
                    <a:pt x="45807" y="411886"/>
                    <a:pt x="27926" y="394006"/>
                  </a:cubicBezTo>
                  <a:cubicBezTo>
                    <a:pt x="10045" y="376125"/>
                    <a:pt x="0" y="351874"/>
                    <a:pt x="0" y="326586"/>
                  </a:cubicBezTo>
                  <a:lnTo>
                    <a:pt x="0" y="95345"/>
                  </a:lnTo>
                  <a:cubicBezTo>
                    <a:pt x="0" y="70058"/>
                    <a:pt x="10045" y="45807"/>
                    <a:pt x="27926" y="27926"/>
                  </a:cubicBezTo>
                  <a:cubicBezTo>
                    <a:pt x="45807" y="10045"/>
                    <a:pt x="70058" y="0"/>
                    <a:pt x="95345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9586" cy="460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280799" y="6181725"/>
            <a:ext cx="2216575" cy="3846552"/>
          </a:xfrm>
          <a:custGeom>
            <a:avLst/>
            <a:gdLst/>
            <a:ahLst/>
            <a:cxnLst/>
            <a:rect l="l" t="t" r="r" b="b"/>
            <a:pathLst>
              <a:path w="2216575" h="3846552">
                <a:moveTo>
                  <a:pt x="0" y="0"/>
                </a:moveTo>
                <a:lnTo>
                  <a:pt x="2216576" y="0"/>
                </a:lnTo>
                <a:lnTo>
                  <a:pt x="2216576" y="3846552"/>
                </a:lnTo>
                <a:lnTo>
                  <a:pt x="0" y="3846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15871949" y="6543565"/>
            <a:ext cx="2774702" cy="3484712"/>
          </a:xfrm>
          <a:custGeom>
            <a:avLst/>
            <a:gdLst/>
            <a:ahLst/>
            <a:cxnLst/>
            <a:rect l="l" t="t" r="r" b="b"/>
            <a:pathLst>
              <a:path w="2774702" h="3484712">
                <a:moveTo>
                  <a:pt x="0" y="0"/>
                </a:moveTo>
                <a:lnTo>
                  <a:pt x="2774702" y="0"/>
                </a:lnTo>
                <a:lnTo>
                  <a:pt x="2774702" y="3484712"/>
                </a:lnTo>
                <a:lnTo>
                  <a:pt x="0" y="3484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 rot="1048390">
            <a:off x="13823394" y="-130996"/>
            <a:ext cx="3717078" cy="3154870"/>
          </a:xfrm>
          <a:custGeom>
            <a:avLst/>
            <a:gdLst/>
            <a:ahLst/>
            <a:cxnLst/>
            <a:rect l="l" t="t" r="r" b="b"/>
            <a:pathLst>
              <a:path w="3717078" h="3154870">
                <a:moveTo>
                  <a:pt x="0" y="0"/>
                </a:moveTo>
                <a:lnTo>
                  <a:pt x="3717078" y="0"/>
                </a:lnTo>
                <a:lnTo>
                  <a:pt x="3717078" y="3154870"/>
                </a:lnTo>
                <a:lnTo>
                  <a:pt x="0" y="3154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 rot="1329033">
            <a:off x="3239877" y="1654922"/>
            <a:ext cx="1813481" cy="1836859"/>
          </a:xfrm>
          <a:custGeom>
            <a:avLst/>
            <a:gdLst/>
            <a:ahLst/>
            <a:cxnLst/>
            <a:rect l="l" t="t" r="r" b="b"/>
            <a:pathLst>
              <a:path w="1813481" h="1836859">
                <a:moveTo>
                  <a:pt x="0" y="0"/>
                </a:moveTo>
                <a:lnTo>
                  <a:pt x="1813481" y="0"/>
                </a:lnTo>
                <a:lnTo>
                  <a:pt x="1813481" y="1836859"/>
                </a:lnTo>
                <a:lnTo>
                  <a:pt x="0" y="1836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827489" y="1380827"/>
            <a:ext cx="2133023" cy="2128304"/>
          </a:xfrm>
          <a:custGeom>
            <a:avLst/>
            <a:gdLst/>
            <a:ahLst/>
            <a:cxnLst/>
            <a:rect l="l" t="t" r="r" b="b"/>
            <a:pathLst>
              <a:path w="2133023" h="2128304">
                <a:moveTo>
                  <a:pt x="0" y="0"/>
                </a:moveTo>
                <a:lnTo>
                  <a:pt x="2133023" y="0"/>
                </a:lnTo>
                <a:lnTo>
                  <a:pt x="2133023" y="2128304"/>
                </a:lnTo>
                <a:lnTo>
                  <a:pt x="0" y="2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 rot="-481030">
            <a:off x="512936" y="2430323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8"/>
                </a:lnTo>
                <a:lnTo>
                  <a:pt x="0" y="348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21" name="Group 21"/>
          <p:cNvGrpSpPr/>
          <p:nvPr/>
        </p:nvGrpSpPr>
        <p:grpSpPr>
          <a:xfrm>
            <a:off x="6015692" y="3684223"/>
            <a:ext cx="5254150" cy="1433098"/>
            <a:chOff x="0" y="0"/>
            <a:chExt cx="2979959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979959" cy="812800"/>
            </a:xfrm>
            <a:custGeom>
              <a:avLst/>
              <a:gdLst/>
              <a:ahLst/>
              <a:cxnLst/>
              <a:rect l="l" t="t" r="r" b="b"/>
              <a:pathLst>
                <a:path w="2979959" h="812800">
                  <a:moveTo>
                    <a:pt x="1489980" y="0"/>
                  </a:moveTo>
                  <a:cubicBezTo>
                    <a:pt x="667087" y="0"/>
                    <a:pt x="0" y="181951"/>
                    <a:pt x="0" y="406400"/>
                  </a:cubicBezTo>
                  <a:cubicBezTo>
                    <a:pt x="0" y="630849"/>
                    <a:pt x="667087" y="812800"/>
                    <a:pt x="1489980" y="812800"/>
                  </a:cubicBezTo>
                  <a:cubicBezTo>
                    <a:pt x="2312873" y="812800"/>
                    <a:pt x="2979959" y="630849"/>
                    <a:pt x="2979959" y="406400"/>
                  </a:cubicBezTo>
                  <a:cubicBezTo>
                    <a:pt x="2979959" y="181951"/>
                    <a:pt x="2312873" y="0"/>
                    <a:pt x="1489980" y="0"/>
                  </a:cubicBezTo>
                  <a:close/>
                </a:path>
              </a:pathLst>
            </a:custGeom>
            <a:solidFill>
              <a:srgbClr val="FFF1B8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79371" y="-9525"/>
              <a:ext cx="2421217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357"/>
                </a:lnSpc>
              </a:pPr>
              <a:r>
                <a:rPr lang="en-US" sz="4540" b="1">
                  <a:solidFill>
                    <a:srgbClr val="00A8A6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5 accenten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468397" y="6282791"/>
            <a:ext cx="3094443" cy="833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7"/>
              </a:lnSpc>
              <a:spcBef>
                <a:spcPct val="0"/>
              </a:spcBef>
            </a:pPr>
            <a:r>
              <a:rPr lang="en-US" sz="2440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SPORTIEF EN GEZOND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25008" y="2212369"/>
            <a:ext cx="8126174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Onze schoolvisie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96462" y="6233501"/>
            <a:ext cx="2840329" cy="80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37"/>
              </a:lnSpc>
              <a:spcBef>
                <a:spcPct val="0"/>
              </a:spcBef>
            </a:pPr>
            <a:r>
              <a:rPr lang="en-US" sz="2312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STIMULEREND EN VERNIEUWEND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654643" y="6093720"/>
            <a:ext cx="2758810" cy="12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7"/>
              </a:lnSpc>
              <a:spcBef>
                <a:spcPct val="0"/>
              </a:spcBef>
            </a:pPr>
            <a:r>
              <a:rPr lang="en-US" sz="2440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MILIEUBEWUST EN GROENE SCHOOL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965167" y="3833282"/>
            <a:ext cx="3094443" cy="1455575"/>
            <a:chOff x="0" y="0"/>
            <a:chExt cx="814997" cy="38336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4997" cy="383361"/>
            </a:xfrm>
            <a:custGeom>
              <a:avLst/>
              <a:gdLst/>
              <a:ahLst/>
              <a:cxnLst/>
              <a:rect l="l" t="t" r="r" b="b"/>
              <a:pathLst>
                <a:path w="814997" h="383361">
                  <a:moveTo>
                    <a:pt x="107581" y="0"/>
                  </a:moveTo>
                  <a:lnTo>
                    <a:pt x="707417" y="0"/>
                  </a:lnTo>
                  <a:cubicBezTo>
                    <a:pt x="766832" y="0"/>
                    <a:pt x="814997" y="48166"/>
                    <a:pt x="814997" y="107581"/>
                  </a:cubicBezTo>
                  <a:lnTo>
                    <a:pt x="814997" y="275781"/>
                  </a:lnTo>
                  <a:cubicBezTo>
                    <a:pt x="814997" y="335196"/>
                    <a:pt x="766832" y="383361"/>
                    <a:pt x="707417" y="383361"/>
                  </a:cubicBezTo>
                  <a:lnTo>
                    <a:pt x="107581" y="383361"/>
                  </a:lnTo>
                  <a:cubicBezTo>
                    <a:pt x="48166" y="383361"/>
                    <a:pt x="0" y="335196"/>
                    <a:pt x="0" y="275781"/>
                  </a:cubicBezTo>
                  <a:lnTo>
                    <a:pt x="0" y="107581"/>
                  </a:lnTo>
                  <a:cubicBezTo>
                    <a:pt x="0" y="48166"/>
                    <a:pt x="48166" y="0"/>
                    <a:pt x="107581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4997" cy="421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316220" y="3866814"/>
            <a:ext cx="3016504" cy="1503783"/>
            <a:chOff x="0" y="0"/>
            <a:chExt cx="794470" cy="39605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794470" cy="396058"/>
            </a:xfrm>
            <a:custGeom>
              <a:avLst/>
              <a:gdLst/>
              <a:ahLst/>
              <a:cxnLst/>
              <a:rect l="l" t="t" r="r" b="b"/>
              <a:pathLst>
                <a:path w="794470" h="396058">
                  <a:moveTo>
                    <a:pt x="110360" y="0"/>
                  </a:moveTo>
                  <a:lnTo>
                    <a:pt x="684110" y="0"/>
                  </a:lnTo>
                  <a:cubicBezTo>
                    <a:pt x="713379" y="0"/>
                    <a:pt x="741450" y="11627"/>
                    <a:pt x="762146" y="32324"/>
                  </a:cubicBezTo>
                  <a:cubicBezTo>
                    <a:pt x="782843" y="53020"/>
                    <a:pt x="794470" y="81091"/>
                    <a:pt x="794470" y="110360"/>
                  </a:cubicBezTo>
                  <a:lnTo>
                    <a:pt x="794470" y="285698"/>
                  </a:lnTo>
                  <a:cubicBezTo>
                    <a:pt x="794470" y="346648"/>
                    <a:pt x="745060" y="396058"/>
                    <a:pt x="684110" y="396058"/>
                  </a:cubicBezTo>
                  <a:lnTo>
                    <a:pt x="110360" y="396058"/>
                  </a:lnTo>
                  <a:cubicBezTo>
                    <a:pt x="49410" y="396058"/>
                    <a:pt x="0" y="346648"/>
                    <a:pt x="0" y="285698"/>
                  </a:cubicBezTo>
                  <a:lnTo>
                    <a:pt x="0" y="110360"/>
                  </a:lnTo>
                  <a:cubicBezTo>
                    <a:pt x="0" y="49410"/>
                    <a:pt x="49410" y="0"/>
                    <a:pt x="110360" y="0"/>
                  </a:cubicBezTo>
                  <a:close/>
                </a:path>
              </a:pathLst>
            </a:custGeom>
            <a:solidFill>
              <a:srgbClr val="FFF76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nl-BE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794470" cy="434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1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248208" y="4353146"/>
            <a:ext cx="3068418" cy="4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97"/>
              </a:lnSpc>
              <a:spcBef>
                <a:spcPct val="0"/>
              </a:spcBef>
            </a:pPr>
            <a:r>
              <a:rPr lang="en-US" sz="2498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ZORGZAAM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88290" y="3911030"/>
            <a:ext cx="3094443" cy="12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7"/>
              </a:lnSpc>
              <a:spcBef>
                <a:spcPct val="0"/>
              </a:spcBef>
            </a:pPr>
            <a:r>
              <a:rPr lang="en-US" sz="2440" b="1">
                <a:solidFill>
                  <a:srgbClr val="387C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BETROKKEN EN MAATSCHAPPELIJK ENGAGEMENT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46617" y="2792170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3694750" y="3116497"/>
            <a:ext cx="7315200" cy="2715768"/>
          </a:xfrm>
          <a:custGeom>
            <a:avLst/>
            <a:gdLst/>
            <a:ahLst/>
            <a:cxnLst/>
            <a:rect l="l" t="t" r="r" b="b"/>
            <a:pathLst>
              <a:path w="7315200" h="2715768">
                <a:moveTo>
                  <a:pt x="0" y="0"/>
                </a:moveTo>
                <a:lnTo>
                  <a:pt x="7315200" y="0"/>
                </a:lnTo>
                <a:lnTo>
                  <a:pt x="7315200" y="2715768"/>
                </a:lnTo>
                <a:lnTo>
                  <a:pt x="0" y="2715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2344635" y="100848"/>
            <a:ext cx="15042503" cy="9719069"/>
          </a:xfrm>
          <a:custGeom>
            <a:avLst/>
            <a:gdLst/>
            <a:ahLst/>
            <a:cxnLst/>
            <a:rect l="l" t="t" r="r" b="b"/>
            <a:pathLst>
              <a:path w="15042503" h="9719069">
                <a:moveTo>
                  <a:pt x="0" y="0"/>
                </a:moveTo>
                <a:lnTo>
                  <a:pt x="15042503" y="0"/>
                </a:lnTo>
                <a:lnTo>
                  <a:pt x="15042503" y="9719069"/>
                </a:lnTo>
                <a:lnTo>
                  <a:pt x="0" y="9719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TextBox 7"/>
          <p:cNvSpPr txBox="1"/>
          <p:nvPr/>
        </p:nvSpPr>
        <p:spPr>
          <a:xfrm>
            <a:off x="5955574" y="556326"/>
            <a:ext cx="5518864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Zorgzaam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97449" y="1942709"/>
            <a:ext cx="13273415" cy="654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4"/>
              </a:lnSpc>
            </a:pPr>
            <a:r>
              <a:rPr lang="en-US" sz="23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Zorgwerking op leerinhoudelijk vlak</a:t>
            </a:r>
          </a:p>
          <a:p>
            <a:pPr marL="501896" lvl="1" indent="-250948" algn="just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groot aanbod aan zorgmaatregelen ( koptelefoons, studdy buddy, tafelkaarten,..)</a:t>
            </a:r>
          </a:p>
          <a:p>
            <a:pPr marL="501896" lvl="1" indent="-250948" algn="just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samenwerken met experten ( CLB , Logo(s , kiné,..)</a:t>
            </a:r>
          </a:p>
          <a:p>
            <a:pPr marL="501896" lvl="1" indent="-250948" algn="l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 ondersteuning in of buiten de klas</a:t>
            </a:r>
          </a:p>
          <a:p>
            <a:pPr marL="1003793" lvl="2" indent="-334598" algn="l">
              <a:lnSpc>
                <a:spcPts val="3254"/>
              </a:lnSpc>
              <a:buFont typeface="Arial"/>
              <a:buChar char="⚬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bv. taalgroepjes extra taalstimulatie, groepjes rekenvoorwaarden</a:t>
            </a:r>
          </a:p>
          <a:p>
            <a:pPr marL="1003793" lvl="2" indent="-334598" algn="l">
              <a:lnSpc>
                <a:spcPts val="3254"/>
              </a:lnSpc>
              <a:buFont typeface="Arial"/>
              <a:buChar char="⚬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 uitdaging voor cognitief sterk functionerende leerlingen</a:t>
            </a:r>
          </a:p>
          <a:p>
            <a:pPr marL="1003793" lvl="2" indent="-334598" algn="l">
              <a:lnSpc>
                <a:spcPts val="3254"/>
              </a:lnSpc>
              <a:buFont typeface="Arial"/>
              <a:buChar char="⚬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lerend netwerk CSF</a:t>
            </a:r>
          </a:p>
          <a:p>
            <a:pPr marL="1003793" lvl="2" indent="-334598" algn="l">
              <a:lnSpc>
                <a:spcPts val="3254"/>
              </a:lnSpc>
              <a:buFont typeface="Arial"/>
              <a:buChar char="⚬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kangoeroeklas vanaf tweede leerjaar</a:t>
            </a:r>
          </a:p>
          <a:p>
            <a:pPr algn="l">
              <a:lnSpc>
                <a:spcPts val="3254"/>
              </a:lnSpc>
            </a:pPr>
            <a:endParaRPr lang="en-US" sz="232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254"/>
              </a:lnSpc>
            </a:pPr>
            <a:r>
              <a:rPr lang="en-US" sz="232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Zorgwerking op sociaal-emotioneel vlak</a:t>
            </a:r>
          </a:p>
          <a:p>
            <a:pPr marL="501896" lvl="1" indent="-250948" algn="l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groene juffers (vertrouwenspersonen voor leerlingen): juf Griet en juf Daisy </a:t>
            </a:r>
          </a:p>
          <a:p>
            <a:pPr marL="501896" lvl="1" indent="-250948" algn="l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inzetten op sociale vaardigheden ( Guus en Trompie,...)</a:t>
            </a:r>
          </a:p>
          <a:p>
            <a:pPr marL="501896" lvl="1" indent="-250948" algn="l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kindcontacten vanaf tweede kleuterklas – focus: welbevinden</a:t>
            </a:r>
          </a:p>
          <a:p>
            <a:pPr marL="501896" lvl="1" indent="-250948" algn="l">
              <a:lnSpc>
                <a:spcPts val="3254"/>
              </a:lnSpc>
              <a:buFont typeface="Arial"/>
              <a:buChar char="•"/>
            </a:pPr>
            <a:r>
              <a:rPr lang="en-US" sz="232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pestproblematiek:no blame methode</a:t>
            </a:r>
          </a:p>
          <a:p>
            <a:pPr algn="l">
              <a:lnSpc>
                <a:spcPts val="3254"/>
              </a:lnSpc>
            </a:pPr>
            <a:endParaRPr lang="en-US" sz="232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254"/>
              </a:lnSpc>
              <a:spcBef>
                <a:spcPct val="0"/>
              </a:spcBef>
            </a:pPr>
            <a:endParaRPr lang="en-US" sz="2324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530692" y="4623468"/>
            <a:ext cx="5899641" cy="5825895"/>
          </a:xfrm>
          <a:custGeom>
            <a:avLst/>
            <a:gdLst/>
            <a:ahLst/>
            <a:cxnLst/>
            <a:rect l="l" t="t" r="r" b="b"/>
            <a:pathLst>
              <a:path w="5899641" h="5825895">
                <a:moveTo>
                  <a:pt x="0" y="0"/>
                </a:moveTo>
                <a:lnTo>
                  <a:pt x="5899641" y="0"/>
                </a:lnTo>
                <a:lnTo>
                  <a:pt x="5899641" y="5825895"/>
                </a:lnTo>
                <a:lnTo>
                  <a:pt x="0" y="5825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Freeform 10"/>
          <p:cNvSpPr/>
          <p:nvPr/>
        </p:nvSpPr>
        <p:spPr>
          <a:xfrm rot="-481030">
            <a:off x="16514705" y="676402"/>
            <a:ext cx="291657" cy="348767"/>
          </a:xfrm>
          <a:custGeom>
            <a:avLst/>
            <a:gdLst/>
            <a:ahLst/>
            <a:cxnLst/>
            <a:rect l="l" t="t" r="r" b="b"/>
            <a:pathLst>
              <a:path w="291657" h="348767">
                <a:moveTo>
                  <a:pt x="0" y="0"/>
                </a:moveTo>
                <a:lnTo>
                  <a:pt x="291657" y="0"/>
                </a:lnTo>
                <a:lnTo>
                  <a:pt x="291657" y="348767"/>
                </a:lnTo>
                <a:lnTo>
                  <a:pt x="0" y="348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1" name="Freeform 11"/>
          <p:cNvSpPr/>
          <p:nvPr/>
        </p:nvSpPr>
        <p:spPr>
          <a:xfrm>
            <a:off x="14152946" y="5891520"/>
            <a:ext cx="4677725" cy="4408756"/>
          </a:xfrm>
          <a:custGeom>
            <a:avLst/>
            <a:gdLst/>
            <a:ahLst/>
            <a:cxnLst/>
            <a:rect l="l" t="t" r="r" b="b"/>
            <a:pathLst>
              <a:path w="4677725" h="4408756">
                <a:moveTo>
                  <a:pt x="0" y="0"/>
                </a:moveTo>
                <a:lnTo>
                  <a:pt x="4677725" y="0"/>
                </a:lnTo>
                <a:lnTo>
                  <a:pt x="4677725" y="4408756"/>
                </a:lnTo>
                <a:lnTo>
                  <a:pt x="0" y="4408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57321" y="342455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1183246" y="0"/>
            <a:ext cx="15921507" cy="10287000"/>
          </a:xfrm>
          <a:custGeom>
            <a:avLst/>
            <a:gdLst/>
            <a:ahLst/>
            <a:cxnLst/>
            <a:rect l="l" t="t" r="r" b="b"/>
            <a:pathLst>
              <a:path w="15921507" h="10287000">
                <a:moveTo>
                  <a:pt x="0" y="0"/>
                </a:moveTo>
                <a:lnTo>
                  <a:pt x="15921508" y="0"/>
                </a:lnTo>
                <a:lnTo>
                  <a:pt x="15921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 rot="4091110">
            <a:off x="15705555" y="-1038598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6" name="TextBox 6"/>
          <p:cNvSpPr txBox="1"/>
          <p:nvPr/>
        </p:nvSpPr>
        <p:spPr>
          <a:xfrm>
            <a:off x="2644537" y="760091"/>
            <a:ext cx="13507889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Stimulerend en vernieuwend</a:t>
            </a:r>
          </a:p>
        </p:txBody>
      </p:sp>
      <p:sp>
        <p:nvSpPr>
          <p:cNvPr id="7" name="Freeform 7"/>
          <p:cNvSpPr/>
          <p:nvPr/>
        </p:nvSpPr>
        <p:spPr>
          <a:xfrm>
            <a:off x="-416818" y="1018802"/>
            <a:ext cx="3582055" cy="2534304"/>
          </a:xfrm>
          <a:custGeom>
            <a:avLst/>
            <a:gdLst/>
            <a:ahLst/>
            <a:cxnLst/>
            <a:rect l="l" t="t" r="r" b="b"/>
            <a:pathLst>
              <a:path w="3582055" h="2534304">
                <a:moveTo>
                  <a:pt x="0" y="0"/>
                </a:moveTo>
                <a:lnTo>
                  <a:pt x="3582055" y="0"/>
                </a:lnTo>
                <a:lnTo>
                  <a:pt x="3582055" y="2534304"/>
                </a:lnTo>
                <a:lnTo>
                  <a:pt x="0" y="253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92654" y="7618294"/>
            <a:ext cx="2363111" cy="2354249"/>
          </a:xfrm>
          <a:custGeom>
            <a:avLst/>
            <a:gdLst/>
            <a:ahLst/>
            <a:cxnLst/>
            <a:rect l="l" t="t" r="r" b="b"/>
            <a:pathLst>
              <a:path w="2363111" h="2354249">
                <a:moveTo>
                  <a:pt x="0" y="0"/>
                </a:moveTo>
                <a:lnTo>
                  <a:pt x="2363111" y="0"/>
                </a:lnTo>
                <a:lnTo>
                  <a:pt x="2363111" y="2354249"/>
                </a:lnTo>
                <a:lnTo>
                  <a:pt x="0" y="2354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13247824" y="7618294"/>
            <a:ext cx="5411640" cy="4782537"/>
          </a:xfrm>
          <a:custGeom>
            <a:avLst/>
            <a:gdLst/>
            <a:ahLst/>
            <a:cxnLst/>
            <a:rect l="l" t="t" r="r" b="b"/>
            <a:pathLst>
              <a:path w="5411640" h="4782537">
                <a:moveTo>
                  <a:pt x="0" y="0"/>
                </a:moveTo>
                <a:lnTo>
                  <a:pt x="5411640" y="0"/>
                </a:lnTo>
                <a:lnTo>
                  <a:pt x="5411640" y="4782537"/>
                </a:lnTo>
                <a:lnTo>
                  <a:pt x="0" y="4782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3009412" y="1995293"/>
            <a:ext cx="13813906" cy="605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graduele opbouw: </a:t>
            </a:r>
          </a:p>
          <a:p>
            <a:pPr marL="1145040" lvl="2" indent="-381680" algn="l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structuur - verticale lijnen (stappenplannen, klaspop, kalender,..)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afspraken rond didactische principes (zie onderwijsvisie) 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stimulerende coöperatieve werkvormen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versterken/stimuleren van executieve functies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groot aanbod aan extra-muros activiteiten (cultuur, sport, leesklas, schooltuin, middagturnen)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vernieuwend:</a:t>
            </a:r>
          </a:p>
          <a:p>
            <a:pPr marL="1145040" lvl="2" indent="-381680" algn="l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programmeerskills vanin de kleuterklas</a:t>
            </a:r>
          </a:p>
          <a:p>
            <a:pPr marL="1145040" lvl="2" indent="-381680" algn="l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proefprojecten rond bv.meditatie</a:t>
            </a:r>
          </a:p>
          <a:p>
            <a:pPr marL="1145040" lvl="2" indent="-381680" algn="l">
              <a:lnSpc>
                <a:spcPts val="3712"/>
              </a:lnSpc>
              <a:buFont typeface="Arial"/>
              <a:buChar char="⚬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integratie van multimedia in de klas,…) </a:t>
            </a:r>
          </a:p>
          <a:p>
            <a:pPr marL="572520" lvl="1" indent="-286260" algn="l">
              <a:lnSpc>
                <a:spcPts val="3712"/>
              </a:lnSpc>
              <a:buFont typeface="Arial"/>
              <a:buChar char="•"/>
            </a:pPr>
            <a:r>
              <a:rPr lang="en-US" sz="26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prioriteiten plan op basis van data (monitoring) en wetenschappelijk onderzoek</a:t>
            </a:r>
          </a:p>
          <a:p>
            <a:pPr algn="ctr">
              <a:lnSpc>
                <a:spcPts val="3712"/>
              </a:lnSpc>
              <a:spcBef>
                <a:spcPct val="0"/>
              </a:spcBef>
            </a:pPr>
            <a:endParaRPr lang="en-US" sz="26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1935" y="-142677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958408" y="85288"/>
            <a:ext cx="16047420" cy="10368353"/>
          </a:xfrm>
          <a:custGeom>
            <a:avLst/>
            <a:gdLst/>
            <a:ahLst/>
            <a:cxnLst/>
            <a:rect l="l" t="t" r="r" b="b"/>
            <a:pathLst>
              <a:path w="16047420" h="10368353">
                <a:moveTo>
                  <a:pt x="0" y="0"/>
                </a:moveTo>
                <a:lnTo>
                  <a:pt x="16047420" y="0"/>
                </a:lnTo>
                <a:lnTo>
                  <a:pt x="16047420" y="10368353"/>
                </a:lnTo>
                <a:lnTo>
                  <a:pt x="0" y="10368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TextBox 5"/>
          <p:cNvSpPr txBox="1"/>
          <p:nvPr/>
        </p:nvSpPr>
        <p:spPr>
          <a:xfrm>
            <a:off x="1466740" y="1100074"/>
            <a:ext cx="14136234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Milieubewuste, groene school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5077296" y="390944"/>
            <a:ext cx="2182004" cy="1906526"/>
          </a:xfrm>
          <a:custGeom>
            <a:avLst/>
            <a:gdLst/>
            <a:ahLst/>
            <a:cxnLst/>
            <a:rect l="l" t="t" r="r" b="b"/>
            <a:pathLst>
              <a:path w="2182004" h="1906526">
                <a:moveTo>
                  <a:pt x="2182004" y="0"/>
                </a:moveTo>
                <a:lnTo>
                  <a:pt x="0" y="0"/>
                </a:lnTo>
                <a:lnTo>
                  <a:pt x="0" y="1906526"/>
                </a:lnTo>
                <a:lnTo>
                  <a:pt x="2182004" y="1906526"/>
                </a:lnTo>
                <a:lnTo>
                  <a:pt x="218200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-565081" y="6886117"/>
            <a:ext cx="4643033" cy="3743446"/>
          </a:xfrm>
          <a:custGeom>
            <a:avLst/>
            <a:gdLst/>
            <a:ahLst/>
            <a:cxnLst/>
            <a:rect l="l" t="t" r="r" b="b"/>
            <a:pathLst>
              <a:path w="4643033" h="3743446">
                <a:moveTo>
                  <a:pt x="0" y="0"/>
                </a:moveTo>
                <a:lnTo>
                  <a:pt x="4643033" y="0"/>
                </a:lnTo>
                <a:lnTo>
                  <a:pt x="4643033" y="3743446"/>
                </a:lnTo>
                <a:lnTo>
                  <a:pt x="0" y="37434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>
            <a:off x="14505786" y="6844893"/>
            <a:ext cx="4985882" cy="2848185"/>
          </a:xfrm>
          <a:custGeom>
            <a:avLst/>
            <a:gdLst/>
            <a:ahLst/>
            <a:cxnLst/>
            <a:rect l="l" t="t" r="r" b="b"/>
            <a:pathLst>
              <a:path w="4985882" h="2848185">
                <a:moveTo>
                  <a:pt x="0" y="0"/>
                </a:moveTo>
                <a:lnTo>
                  <a:pt x="4985882" y="0"/>
                </a:lnTo>
                <a:lnTo>
                  <a:pt x="4985882" y="2848185"/>
                </a:lnTo>
                <a:lnTo>
                  <a:pt x="0" y="2848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3860659" y="2653923"/>
            <a:ext cx="12829444" cy="513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Schooltuin van 8 are - leren en spelen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vergroening van de speeltuin</a:t>
            </a:r>
          </a:p>
          <a:p>
            <a:pPr marL="1268195" lvl="2" indent="-422732" algn="just">
              <a:lnSpc>
                <a:spcPts val="4111"/>
              </a:lnSpc>
              <a:buFont typeface="Arial"/>
              <a:buChar char="⚬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leerlingbetrokkenheid bij ontwerpen van plan</a:t>
            </a:r>
          </a:p>
          <a:p>
            <a:pPr marL="1268195" lvl="2" indent="-422732" algn="just">
              <a:lnSpc>
                <a:spcPts val="4111"/>
              </a:lnSpc>
              <a:buFont typeface="Arial"/>
              <a:buChar char="⚬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zie ontwerpplan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Afvalarme school - compostbakken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deelname aan milieuactiviteiten ( zwerfvuilacties)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Deelname aan educatieve projecten ( outdoor-learning)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uitbreiding  speelplaats + creëren extra zones</a:t>
            </a:r>
          </a:p>
          <a:p>
            <a:pPr marL="634098" lvl="1" indent="-317049" algn="just">
              <a:lnSpc>
                <a:spcPts val="4111"/>
              </a:lnSpc>
              <a:buFont typeface="Arial"/>
              <a:buChar char="•"/>
            </a:pPr>
            <a:r>
              <a:rPr lang="en-US" sz="29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schooldiertjes</a:t>
            </a:r>
          </a:p>
          <a:p>
            <a:pPr marL="0" lvl="0" indent="0" algn="ctr">
              <a:lnSpc>
                <a:spcPts val="3661"/>
              </a:lnSpc>
              <a:spcBef>
                <a:spcPct val="0"/>
              </a:spcBef>
            </a:pPr>
            <a:endParaRPr lang="en-US" sz="293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Freeform 10"/>
          <p:cNvSpPr/>
          <p:nvPr/>
        </p:nvSpPr>
        <p:spPr>
          <a:xfrm rot="-4114617">
            <a:off x="1027930" y="1583650"/>
            <a:ext cx="1457011" cy="3179985"/>
          </a:xfrm>
          <a:custGeom>
            <a:avLst/>
            <a:gdLst/>
            <a:ahLst/>
            <a:cxnLst/>
            <a:rect l="l" t="t" r="r" b="b"/>
            <a:pathLst>
              <a:path w="1457011" h="3179985">
                <a:moveTo>
                  <a:pt x="0" y="0"/>
                </a:moveTo>
                <a:lnTo>
                  <a:pt x="1457011" y="0"/>
                </a:lnTo>
                <a:lnTo>
                  <a:pt x="1457011" y="3179984"/>
                </a:lnTo>
                <a:lnTo>
                  <a:pt x="0" y="3179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1935" y="-142677"/>
            <a:ext cx="3942727" cy="4114800"/>
          </a:xfrm>
          <a:custGeom>
            <a:avLst/>
            <a:gdLst/>
            <a:ahLst/>
            <a:cxnLst/>
            <a:rect l="l" t="t" r="r" b="b"/>
            <a:pathLst>
              <a:path w="3942727" h="4114800">
                <a:moveTo>
                  <a:pt x="0" y="0"/>
                </a:moveTo>
                <a:lnTo>
                  <a:pt x="3942726" y="0"/>
                </a:lnTo>
                <a:lnTo>
                  <a:pt x="39427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 rot="-10800000">
            <a:off x="15219485" y="308610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1249428" y="0"/>
            <a:ext cx="15855325" cy="10244240"/>
          </a:xfrm>
          <a:custGeom>
            <a:avLst/>
            <a:gdLst/>
            <a:ahLst/>
            <a:cxnLst/>
            <a:rect l="l" t="t" r="r" b="b"/>
            <a:pathLst>
              <a:path w="15855325" h="10244240">
                <a:moveTo>
                  <a:pt x="0" y="0"/>
                </a:moveTo>
                <a:lnTo>
                  <a:pt x="15855326" y="0"/>
                </a:lnTo>
                <a:lnTo>
                  <a:pt x="15855326" y="10244240"/>
                </a:lnTo>
                <a:lnTo>
                  <a:pt x="0" y="1024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2932668" y="6671531"/>
            <a:ext cx="5345921" cy="3053857"/>
          </a:xfrm>
          <a:custGeom>
            <a:avLst/>
            <a:gdLst/>
            <a:ahLst/>
            <a:cxnLst/>
            <a:rect l="l" t="t" r="r" b="b"/>
            <a:pathLst>
              <a:path w="5345921" h="3053857">
                <a:moveTo>
                  <a:pt x="0" y="0"/>
                </a:moveTo>
                <a:lnTo>
                  <a:pt x="5345921" y="0"/>
                </a:lnTo>
                <a:lnTo>
                  <a:pt x="5345921" y="3053857"/>
                </a:lnTo>
                <a:lnTo>
                  <a:pt x="0" y="3053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 rot="2319079">
            <a:off x="15937515" y="565366"/>
            <a:ext cx="3010188" cy="2118420"/>
          </a:xfrm>
          <a:custGeom>
            <a:avLst/>
            <a:gdLst/>
            <a:ahLst/>
            <a:cxnLst/>
            <a:rect l="l" t="t" r="r" b="b"/>
            <a:pathLst>
              <a:path w="3010188" h="2118420">
                <a:moveTo>
                  <a:pt x="0" y="0"/>
                </a:moveTo>
                <a:lnTo>
                  <a:pt x="3010188" y="0"/>
                </a:lnTo>
                <a:lnTo>
                  <a:pt x="3010188" y="2118420"/>
                </a:lnTo>
                <a:lnTo>
                  <a:pt x="0" y="2118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 rot="-1834883">
            <a:off x="-463324" y="951407"/>
            <a:ext cx="4342617" cy="2203878"/>
          </a:xfrm>
          <a:custGeom>
            <a:avLst/>
            <a:gdLst/>
            <a:ahLst/>
            <a:cxnLst/>
            <a:rect l="l" t="t" r="r" b="b"/>
            <a:pathLst>
              <a:path w="4342617" h="2203878">
                <a:moveTo>
                  <a:pt x="0" y="0"/>
                </a:moveTo>
                <a:lnTo>
                  <a:pt x="4342617" y="0"/>
                </a:lnTo>
                <a:lnTo>
                  <a:pt x="4342617" y="2203879"/>
                </a:lnTo>
                <a:lnTo>
                  <a:pt x="0" y="2203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Freeform 9"/>
          <p:cNvSpPr/>
          <p:nvPr/>
        </p:nvSpPr>
        <p:spPr>
          <a:xfrm>
            <a:off x="-473457" y="5626710"/>
            <a:ext cx="5844886" cy="5143500"/>
          </a:xfrm>
          <a:custGeom>
            <a:avLst/>
            <a:gdLst/>
            <a:ahLst/>
            <a:cxnLst/>
            <a:rect l="l" t="t" r="r" b="b"/>
            <a:pathLst>
              <a:path w="5844886" h="5143500">
                <a:moveTo>
                  <a:pt x="0" y="0"/>
                </a:moveTo>
                <a:lnTo>
                  <a:pt x="5844886" y="0"/>
                </a:lnTo>
                <a:lnTo>
                  <a:pt x="5844886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0" name="TextBox 10"/>
          <p:cNvSpPr txBox="1"/>
          <p:nvPr/>
        </p:nvSpPr>
        <p:spPr>
          <a:xfrm>
            <a:off x="2200508" y="478171"/>
            <a:ext cx="14278172" cy="114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Focus op sport en gezondheid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33223" y="2058977"/>
            <a:ext cx="13001385" cy="683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24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•SPORT</a:t>
            </a:r>
          </a:p>
          <a:p>
            <a:pPr marL="526964" lvl="1" indent="-263482" algn="l">
              <a:lnSpc>
                <a:spcPts val="3417"/>
              </a:lnSpc>
              <a:buFont typeface="Arial"/>
              <a:buChar char="•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min. 2 u bewegingsopvoeding kleuter en lager + zwemmen (kleuter en lager)</a:t>
            </a:r>
          </a:p>
          <a:p>
            <a:pPr marL="526964" lvl="1" indent="-263482" algn="l">
              <a:lnSpc>
                <a:spcPts val="3417"/>
              </a:lnSpc>
              <a:buFont typeface="Arial"/>
              <a:buChar char="•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 sportaanbod 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tijdens middag (turnkring Jeroen), tijdens schooluren en op woensdagnamiddag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sportkamp in augustus van turnkring Jeroen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kleuterturnen op zaterdag ( i.s.m. turnkring Jeroen) 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kleuterkampjes op school 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 bewegingsmoment via bodymap en schrijfdans in de KS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 bewegingsmoment in de LS (zorg /in en uit de klas)</a:t>
            </a:r>
          </a:p>
          <a:p>
            <a:pPr marL="1053928" lvl="2" indent="-351309" algn="l">
              <a:lnSpc>
                <a:spcPts val="3417"/>
              </a:lnSpc>
              <a:buFont typeface="Arial"/>
              <a:buChar char="⚬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fietslesjes in de tweede kleuterklas</a:t>
            </a:r>
          </a:p>
          <a:p>
            <a:pPr algn="just">
              <a:lnSpc>
                <a:spcPts val="3417"/>
              </a:lnSpc>
            </a:pPr>
            <a:r>
              <a:rPr lang="en-US" sz="244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GEZOND</a:t>
            </a:r>
          </a:p>
          <a:p>
            <a:pPr marL="526964" lvl="1" indent="-263482" algn="just">
              <a:lnSpc>
                <a:spcPts val="3417"/>
              </a:lnSpc>
              <a:buFont typeface="Arial"/>
              <a:buChar char="•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Gezonde brooddoos</a:t>
            </a:r>
          </a:p>
          <a:p>
            <a:pPr marL="526964" lvl="1" indent="-263482" algn="just">
              <a:lnSpc>
                <a:spcPts val="3417"/>
              </a:lnSpc>
              <a:buFont typeface="Arial"/>
              <a:buChar char="•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Melk/water en fruit -en groententussendoortje in de voormiddag</a:t>
            </a:r>
          </a:p>
          <a:p>
            <a:pPr marL="526964" lvl="1" indent="-263482" algn="just">
              <a:lnSpc>
                <a:spcPts val="3417"/>
              </a:lnSpc>
              <a:buFont typeface="Arial"/>
              <a:buChar char="•"/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Lessen over gezonde voeding</a:t>
            </a:r>
          </a:p>
          <a:p>
            <a:pPr algn="ctr">
              <a:lnSpc>
                <a:spcPts val="3417"/>
              </a:lnSpc>
            </a:pPr>
            <a:r>
              <a:rPr lang="en-US" sz="244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•...</a:t>
            </a:r>
          </a:p>
          <a:p>
            <a:pPr marL="0" lvl="0" indent="0" algn="r">
              <a:lnSpc>
                <a:spcPts val="3417"/>
              </a:lnSpc>
              <a:spcBef>
                <a:spcPct val="0"/>
              </a:spcBef>
            </a:pPr>
            <a:endParaRPr lang="en-US" sz="244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762187">
            <a:off x="12123884" y="-656640"/>
            <a:ext cx="7315200" cy="3023229"/>
          </a:xfrm>
          <a:custGeom>
            <a:avLst/>
            <a:gdLst/>
            <a:ahLst/>
            <a:cxnLst/>
            <a:rect l="l" t="t" r="r" b="b"/>
            <a:pathLst>
              <a:path w="7315200" h="3023229">
                <a:moveTo>
                  <a:pt x="0" y="0"/>
                </a:moveTo>
                <a:lnTo>
                  <a:pt x="7315200" y="0"/>
                </a:lnTo>
                <a:lnTo>
                  <a:pt x="7315200" y="3023229"/>
                </a:lnTo>
                <a:lnTo>
                  <a:pt x="0" y="3023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900257" y="100058"/>
            <a:ext cx="16163723" cy="10443497"/>
          </a:xfrm>
          <a:custGeom>
            <a:avLst/>
            <a:gdLst/>
            <a:ahLst/>
            <a:cxnLst/>
            <a:rect l="l" t="t" r="r" b="b"/>
            <a:pathLst>
              <a:path w="16163723" h="10443497">
                <a:moveTo>
                  <a:pt x="0" y="0"/>
                </a:moveTo>
                <a:lnTo>
                  <a:pt x="16163723" y="0"/>
                </a:lnTo>
                <a:lnTo>
                  <a:pt x="16163723" y="10443497"/>
                </a:lnTo>
                <a:lnTo>
                  <a:pt x="0" y="1044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4" name="Freeform 4"/>
          <p:cNvSpPr/>
          <p:nvPr/>
        </p:nvSpPr>
        <p:spPr>
          <a:xfrm>
            <a:off x="-1894965" y="8198460"/>
            <a:ext cx="21754166" cy="10034109"/>
          </a:xfrm>
          <a:custGeom>
            <a:avLst/>
            <a:gdLst/>
            <a:ahLst/>
            <a:cxnLst/>
            <a:rect l="l" t="t" r="r" b="b"/>
            <a:pathLst>
              <a:path w="21754166" h="10034109">
                <a:moveTo>
                  <a:pt x="0" y="0"/>
                </a:moveTo>
                <a:lnTo>
                  <a:pt x="21754166" y="0"/>
                </a:lnTo>
                <a:lnTo>
                  <a:pt x="21754166" y="10034109"/>
                </a:lnTo>
                <a:lnTo>
                  <a:pt x="0" y="10034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5" name="Freeform 5"/>
          <p:cNvSpPr/>
          <p:nvPr/>
        </p:nvSpPr>
        <p:spPr>
          <a:xfrm>
            <a:off x="-577627" y="6968974"/>
            <a:ext cx="3212655" cy="3574581"/>
          </a:xfrm>
          <a:custGeom>
            <a:avLst/>
            <a:gdLst/>
            <a:ahLst/>
            <a:cxnLst/>
            <a:rect l="l" t="t" r="r" b="b"/>
            <a:pathLst>
              <a:path w="3212655" h="3574581">
                <a:moveTo>
                  <a:pt x="0" y="0"/>
                </a:moveTo>
                <a:lnTo>
                  <a:pt x="3212654" y="0"/>
                </a:lnTo>
                <a:lnTo>
                  <a:pt x="3212654" y="3574581"/>
                </a:lnTo>
                <a:lnTo>
                  <a:pt x="0" y="35745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6" name="Freeform 6"/>
          <p:cNvSpPr/>
          <p:nvPr/>
        </p:nvSpPr>
        <p:spPr>
          <a:xfrm>
            <a:off x="15490966" y="7227206"/>
            <a:ext cx="2608390" cy="3059695"/>
          </a:xfrm>
          <a:custGeom>
            <a:avLst/>
            <a:gdLst/>
            <a:ahLst/>
            <a:cxnLst/>
            <a:rect l="l" t="t" r="r" b="b"/>
            <a:pathLst>
              <a:path w="2608390" h="3059695">
                <a:moveTo>
                  <a:pt x="0" y="0"/>
                </a:moveTo>
                <a:lnTo>
                  <a:pt x="2608390" y="0"/>
                </a:lnTo>
                <a:lnTo>
                  <a:pt x="2608390" y="3059695"/>
                </a:lnTo>
                <a:lnTo>
                  <a:pt x="0" y="3059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7" name="Freeform 7"/>
          <p:cNvSpPr/>
          <p:nvPr/>
        </p:nvSpPr>
        <p:spPr>
          <a:xfrm>
            <a:off x="-658837" y="100058"/>
            <a:ext cx="2890010" cy="2821701"/>
          </a:xfrm>
          <a:custGeom>
            <a:avLst/>
            <a:gdLst/>
            <a:ahLst/>
            <a:cxnLst/>
            <a:rect l="l" t="t" r="r" b="b"/>
            <a:pathLst>
              <a:path w="2890010" h="2821701">
                <a:moveTo>
                  <a:pt x="0" y="0"/>
                </a:moveTo>
                <a:lnTo>
                  <a:pt x="2890011" y="0"/>
                </a:lnTo>
                <a:lnTo>
                  <a:pt x="2890011" y="2821701"/>
                </a:lnTo>
                <a:lnTo>
                  <a:pt x="0" y="28217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l-BE"/>
          </a:p>
        </p:txBody>
      </p:sp>
      <p:sp>
        <p:nvSpPr>
          <p:cNvPr id="8" name="Freeform 8"/>
          <p:cNvSpPr/>
          <p:nvPr/>
        </p:nvSpPr>
        <p:spPr>
          <a:xfrm rot="115738">
            <a:off x="10799306" y="7034511"/>
            <a:ext cx="3935330" cy="2454662"/>
          </a:xfrm>
          <a:custGeom>
            <a:avLst/>
            <a:gdLst/>
            <a:ahLst/>
            <a:cxnLst/>
            <a:rect l="l" t="t" r="r" b="b"/>
            <a:pathLst>
              <a:path w="3935330" h="2454662">
                <a:moveTo>
                  <a:pt x="0" y="0"/>
                </a:moveTo>
                <a:lnTo>
                  <a:pt x="3935331" y="0"/>
                </a:lnTo>
                <a:lnTo>
                  <a:pt x="3935331" y="2454662"/>
                </a:lnTo>
                <a:lnTo>
                  <a:pt x="0" y="24546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9" name="TextBox 9"/>
          <p:cNvSpPr txBox="1"/>
          <p:nvPr/>
        </p:nvSpPr>
        <p:spPr>
          <a:xfrm>
            <a:off x="459672" y="689504"/>
            <a:ext cx="16799628" cy="22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12"/>
              </a:lnSpc>
            </a:pPr>
            <a:r>
              <a:rPr lang="en-US" sz="8699" i="1">
                <a:solidFill>
                  <a:srgbClr val="00A8A6"/>
                </a:solidFill>
                <a:latin typeface="Lulu Font TH Italics"/>
                <a:ea typeface="Lulu Font TH Italics"/>
                <a:cs typeface="Lulu Font TH Italics"/>
                <a:sym typeface="Lulu Font TH Italics"/>
              </a:rPr>
              <a:t>Betrokken en maatschappelijk geëngageerd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0989" y="3163026"/>
            <a:ext cx="13820494" cy="5493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784" lvl="1" indent="-241392" algn="just">
              <a:lnSpc>
                <a:spcPts val="3130"/>
              </a:lnSpc>
              <a:buFont typeface="Arial"/>
              <a:buChar char="•"/>
            </a:pPr>
            <a:r>
              <a:rPr lang="en-US" sz="22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ouderbetrokkenheid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formeel : infoavond- oudercontacten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informeel: oudercomité - meespeelmomenten en voorleesmomenten in de kleuterschool- mee verjaardagen vieren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ouderbevragingen ( 3de kleuterklas en 6 de leerjaar)</a:t>
            </a:r>
          </a:p>
          <a:p>
            <a:pPr marL="482784" lvl="1" indent="-241392" algn="just">
              <a:lnSpc>
                <a:spcPts val="3130"/>
              </a:lnSpc>
              <a:buFont typeface="Arial"/>
              <a:buChar char="•"/>
            </a:pPr>
            <a:r>
              <a:rPr lang="en-US" sz="22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leerlingenbetrokkenheid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leerlingenraad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grote projecten worden leerlingen bevraagd ( bv. vergroening speelplaats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leerlingbevragingen (burgerschapskompas)</a:t>
            </a:r>
          </a:p>
          <a:p>
            <a:pPr marL="482784" lvl="1" indent="-241392" algn="just">
              <a:lnSpc>
                <a:spcPts val="3130"/>
              </a:lnSpc>
              <a:buFont typeface="Arial"/>
              <a:buChar char="•"/>
            </a:pPr>
            <a:r>
              <a:rPr lang="en-US" sz="22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maatschappelijk engagement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acties t.v.v. goede doelen (music for life,vastenactie,..)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samenwerking met rusthuizen</a:t>
            </a:r>
          </a:p>
          <a:p>
            <a:pPr marL="965568" lvl="2" indent="-321856" algn="just">
              <a:lnSpc>
                <a:spcPts val="3130"/>
              </a:lnSpc>
              <a:buFont typeface="Arial"/>
              <a:buChar char="⚬"/>
            </a:pPr>
            <a:r>
              <a:rPr lang="en-US" sz="22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deelname aan projectdagen (pyjamadag van BEDNET)</a:t>
            </a:r>
          </a:p>
          <a:p>
            <a:pPr algn="just">
              <a:lnSpc>
                <a:spcPts val="3410"/>
              </a:lnSpc>
            </a:pPr>
            <a:endParaRPr lang="en-US" sz="223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BE96EC69A77B46AE8A66B832C6FBAA" ma:contentTypeVersion="15" ma:contentTypeDescription="Een nieuw document maken." ma:contentTypeScope="" ma:versionID="d67343ed102a53e82463effb4e2b5df1">
  <xsd:schema xmlns:xsd="http://www.w3.org/2001/XMLSchema" xmlns:xs="http://www.w3.org/2001/XMLSchema" xmlns:p="http://schemas.microsoft.com/office/2006/metadata/properties" xmlns:ns2="aafa08b5-681a-47fa-8f0c-ab3ae8228b8d" xmlns:ns3="57fe9bdc-7828-4e96-bfde-c582ca67715e" targetNamespace="http://schemas.microsoft.com/office/2006/metadata/properties" ma:root="true" ma:fieldsID="64e5016abf7df01501f72b1dc1fff979" ns2:_="" ns3:_="">
    <xsd:import namespace="aafa08b5-681a-47fa-8f0c-ab3ae8228b8d"/>
    <xsd:import namespace="57fe9bdc-7828-4e96-bfde-c582ca6771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a08b5-681a-47fa-8f0c-ab3ae8228b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db1fa7ee-855b-4ee3-9056-71e0dbe01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9bdc-7828-4e96-bfde-c582ca67715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1a530ba-bbb6-4ab2-8bb1-b675162775da}" ma:internalName="TaxCatchAll" ma:showField="CatchAllData" ma:web="57fe9bdc-7828-4e96-bfde-c582ca6771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fe9bdc-7828-4e96-bfde-c582ca67715e" xsi:nil="true"/>
    <lcf76f155ced4ddcb4097134ff3c332f xmlns="aafa08b5-681a-47fa-8f0c-ab3ae8228b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E66C66-E3F1-4707-9795-60689E59D8FA}"/>
</file>

<file path=customXml/itemProps2.xml><?xml version="1.0" encoding="utf-8"?>
<ds:datastoreItem xmlns:ds="http://schemas.openxmlformats.org/officeDocument/2006/customXml" ds:itemID="{4F7CCDEC-C354-4542-B400-538D124FB626}"/>
</file>

<file path=customXml/itemProps3.xml><?xml version="1.0" encoding="utf-8"?>
<ds:datastoreItem xmlns:ds="http://schemas.openxmlformats.org/officeDocument/2006/customXml" ds:itemID="{1008245F-32DC-4C55-A32D-50C7BB6E6F8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1124</Words>
  <Application>Microsoft Office PowerPoint</Application>
  <PresentationFormat>Aangepast</PresentationFormat>
  <Paragraphs>157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8" baseType="lpstr">
      <vt:lpstr>Lulu Font TH Italics</vt:lpstr>
      <vt:lpstr>Arial</vt:lpstr>
      <vt:lpstr>Open Sans Italics</vt:lpstr>
      <vt:lpstr>Calibri</vt:lpstr>
      <vt:lpstr>Open Sans Light</vt:lpstr>
      <vt:lpstr>Open Sans Light Italics</vt:lpstr>
      <vt:lpstr>Lulu Font TH</vt:lpstr>
      <vt:lpstr>Open Sans Bold</vt:lpstr>
      <vt:lpstr>Open Sans Bold Italics</vt:lpstr>
      <vt:lpstr>Open Sans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Broeders Driegaaien</dc:title>
  <dc:creator>Veerle Vereecken</dc:creator>
  <cp:lastModifiedBy>Veerle Vereecken</cp:lastModifiedBy>
  <cp:revision>1</cp:revision>
  <dcterms:created xsi:type="dcterms:W3CDTF">2006-08-16T00:00:00Z</dcterms:created>
  <dcterms:modified xsi:type="dcterms:W3CDTF">2025-02-16T12:25:40Z</dcterms:modified>
  <dc:identifier>DAGfLOxAe3Q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0x010100D8BE96EC69A77B46AE8A66B832C6FBAA</vt:lpwstr>
  </property>
</Properties>
</file>